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48"/>
  </p:handoutMasterIdLst>
  <p:sldIdLst>
    <p:sldId id="434" r:id="rId4"/>
    <p:sldId id="503" r:id="rId5"/>
    <p:sldId id="504" r:id="rId7"/>
    <p:sldId id="506" r:id="rId8"/>
    <p:sldId id="507" r:id="rId9"/>
    <p:sldId id="508" r:id="rId10"/>
    <p:sldId id="509" r:id="rId11"/>
    <p:sldId id="512" r:id="rId12"/>
    <p:sldId id="543" r:id="rId13"/>
    <p:sldId id="514" r:id="rId14"/>
    <p:sldId id="544" r:id="rId15"/>
    <p:sldId id="545" r:id="rId16"/>
    <p:sldId id="515" r:id="rId17"/>
    <p:sldId id="516" r:id="rId18"/>
    <p:sldId id="517" r:id="rId19"/>
    <p:sldId id="546" r:id="rId20"/>
    <p:sldId id="518" r:id="rId21"/>
    <p:sldId id="520" r:id="rId22"/>
    <p:sldId id="521" r:id="rId23"/>
    <p:sldId id="523" r:id="rId24"/>
    <p:sldId id="524" r:id="rId25"/>
    <p:sldId id="526" r:id="rId26"/>
    <p:sldId id="527" r:id="rId27"/>
    <p:sldId id="528" r:id="rId28"/>
    <p:sldId id="529" r:id="rId29"/>
    <p:sldId id="547" r:id="rId30"/>
    <p:sldId id="530" r:id="rId31"/>
    <p:sldId id="532" r:id="rId32"/>
    <p:sldId id="533" r:id="rId33"/>
    <p:sldId id="534" r:id="rId34"/>
    <p:sldId id="535" r:id="rId35"/>
    <p:sldId id="548" r:id="rId36"/>
    <p:sldId id="536" r:id="rId37"/>
    <p:sldId id="550" r:id="rId38"/>
    <p:sldId id="551" r:id="rId39"/>
    <p:sldId id="540" r:id="rId40"/>
    <p:sldId id="552" r:id="rId41"/>
    <p:sldId id="541" r:id="rId42"/>
    <p:sldId id="542" r:id="rId43"/>
    <p:sldId id="553" r:id="rId44"/>
    <p:sldId id="554" r:id="rId45"/>
    <p:sldId id="555" r:id="rId46"/>
    <p:sldId id="276" r:id="rId47"/>
  </p:sldIdLst>
  <p:sldSz cx="9144000" cy="6858000" type="screen4x3"/>
  <p:notesSz cx="9723755" cy="6858000"/>
  <p:custDataLst>
    <p:tags r:id="rId52"/>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4"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8EBC"/>
    <a:srgbClr val="448DBB"/>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0"/>
    <p:restoredTop sz="94675"/>
  </p:normalViewPr>
  <p:slideViewPr>
    <p:cSldViewPr snapToGrid="0" showGuides="1">
      <p:cViewPr varScale="1">
        <p:scale>
          <a:sx n="67" d="100"/>
          <a:sy n="67" d="100"/>
        </p:scale>
        <p:origin x="-606" y="-96"/>
      </p:cViewPr>
      <p:guideLst>
        <p:guide orient="horz" pos="2184"/>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eaLnBrk="1" hangingPunct="1">
              <a:buFontTx/>
              <a:buNone/>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buNone/>
            </a:pPr>
            <a:fld id="{9A0DB2DC-4C9A-4742-B13C-FB6460FD3503}" type="slidenum">
              <a:rPr lang="en-US" altLang="en-US" sz="1200" b="0" dirty="0"/>
            </a:fld>
            <a:endParaRPr lang="en-US" altLang="en-US" sz="1200" b="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eaLnBrk="1" hangingPunct="1">
              <a:buFontTx/>
              <a:buNone/>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buNone/>
            </a:pPr>
            <a:fld id="{9A0DB2DC-4C9A-4742-B13C-FB6460FD3503}" type="slidenum">
              <a:rPr lang="en-US" altLang="en-US" sz="1200" b="0" dirty="0"/>
            </a:fld>
            <a:endParaRPr lang="en-US"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a:noFill/>
          <a:ln>
            <a:miter lim="800000"/>
          </a:ln>
        </p:spPr>
      </p:sp>
      <p:sp>
        <p:nvSpPr>
          <p:cNvPr id="53251" name="备注占位符 2"/>
          <p:cNvSpPr>
            <a:spLocks noGrp="1"/>
          </p:cNvSpPr>
          <p:nvPr>
            <p:ph type="body"/>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53252"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文本框 436812"/>
          <p:cNvSpPr txBox="1">
            <a:spLocks noChangeArrowheads="1"/>
          </p:cNvSpPr>
          <p:nvPr/>
        </p:nvSpPr>
        <p:spPr bwMode="auto">
          <a:xfrm>
            <a:off x="76200" y="6477000"/>
            <a:ext cx="1608138" cy="244475"/>
          </a:xfrm>
          <a:prstGeom prst="rect">
            <a:avLst/>
          </a:prstGeom>
          <a:noFill/>
          <a:ln>
            <a:noFill/>
          </a:ln>
        </p:spPr>
        <p:txBody>
          <a:bodyPr>
            <a:spAutoFit/>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8" name="文本框 436811"/>
          <p:cNvSpPr txBox="1">
            <a:spLocks noChangeArrowheads="1"/>
          </p:cNvSpPr>
          <p:nvPr/>
        </p:nvSpPr>
        <p:spPr bwMode="auto">
          <a:xfrm>
            <a:off x="276225" y="6007100"/>
            <a:ext cx="1169988" cy="457200"/>
          </a:xfrm>
          <a:prstGeom prst="rect">
            <a:avLst/>
          </a:prstGeom>
          <a:noFill/>
          <a:ln>
            <a:noFill/>
          </a:ln>
        </p:spPr>
        <p:txBody>
          <a:bodyPr>
            <a:spAutoFit/>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10.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442408"/>
          <p:cNvSpPr>
            <a:spLocks noGrp="1"/>
          </p:cNvSpPr>
          <p:nvPr>
            <p:ph type="ctrTitle" sz="quarter"/>
          </p:nvPr>
        </p:nvSpPr>
        <p:spPr>
          <a:xfrm>
            <a:off x="2006600" y="2168208"/>
            <a:ext cx="7137400" cy="1470025"/>
          </a:xfrm>
          <a:effectLst>
            <a:outerShdw dist="17961" dir="2699999" algn="ctr" rotWithShape="0">
              <a:srgbClr val="F8F8F8">
                <a:alpha val="50000"/>
              </a:srgbClr>
            </a:outerShdw>
          </a:effectLst>
        </p:spPr>
        <p:txBody>
          <a:bodyPr vert="horz" wrap="square" lIns="91440" tIns="45720" rIns="91440" bIns="45720" anchor="ctr" anchorCtr="0"/>
          <a:p>
            <a:pPr>
              <a:buClrTx/>
              <a:buSzTx/>
              <a:buFontTx/>
            </a:pPr>
            <a:br>
              <a:rPr lang="zh-CN" altLang="zh-CN" sz="5400" kern="1200" dirty="0">
                <a:latin typeface="+mj-lt"/>
                <a:ea typeface="+mj-ea"/>
                <a:cs typeface="+mj-cs"/>
              </a:rPr>
            </a:br>
            <a:r>
              <a:rPr lang="en-US" altLang="zh-CN" sz="4000" kern="1200" dirty="0">
                <a:latin typeface="Times New Roman" panose="02020603050405020304" pitchFamily="18" charset="0"/>
                <a:ea typeface="+mj-ea"/>
                <a:cs typeface="Times New Roman" panose="02020603050405020304" pitchFamily="18" charset="0"/>
              </a:rPr>
              <a:t>Unit 15  Resume</a:t>
            </a:r>
            <a:br>
              <a:rPr lang="en-US" altLang="zh-CN" sz="4000" kern="1200" dirty="0">
                <a:latin typeface="+mj-lt"/>
                <a:ea typeface="+mj-ea"/>
                <a:cs typeface="+mj-cs"/>
              </a:rPr>
            </a:br>
            <a:r>
              <a:rPr lang="zh-CN" altLang="en-US" sz="4000" kern="1200" dirty="0">
                <a:latin typeface="+mj-lt"/>
                <a:ea typeface="+mj-ea"/>
                <a:cs typeface="+mj-cs"/>
              </a:rPr>
              <a:t>简历 </a:t>
            </a:r>
            <a:endParaRPr lang="en-US" altLang="zh-CN" sz="4000" kern="1200" dirty="0">
              <a:latin typeface="+mj-lt"/>
              <a:ea typeface="+mj-ea"/>
              <a:cs typeface="+mj-cs"/>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p:nvPr/>
        </p:nvSpPr>
        <p:spPr>
          <a:xfrm>
            <a:off x="3709988" y="516255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None/>
            </a:pPr>
            <a:endParaRPr lang="zh-CN" altLang="en-US" dirty="0">
              <a:latin typeface="Arial" panose="020B0604020202020204" pitchFamily="34" charset="0"/>
            </a:endParaRPr>
          </a:p>
        </p:txBody>
      </p:sp>
      <p:sp>
        <p:nvSpPr>
          <p:cNvPr id="442425" name="椭圆 442424"/>
          <p:cNvSpPr/>
          <p:nvPr/>
        </p:nvSpPr>
        <p:spPr>
          <a:xfrm>
            <a:off x="0" y="290513"/>
            <a:ext cx="2566988" cy="2541587"/>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None/>
            </a:pPr>
            <a:endParaRPr lang="zh-CN" altLang="en-US" dirty="0">
              <a:latin typeface="Arial" panose="020B0604020202020204" pitchFamily="34" charset="0"/>
            </a:endParaRPr>
          </a:p>
        </p:txBody>
      </p:sp>
      <p:sp>
        <p:nvSpPr>
          <p:cNvPr id="442426" name="椭圆 442425"/>
          <p:cNvSpPr/>
          <p:nvPr/>
        </p:nvSpPr>
        <p:spPr>
          <a:xfrm>
            <a:off x="1304925" y="3638550"/>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None/>
            </a:pPr>
            <a:endParaRPr lang="zh-CN" altLang="en-US" dirty="0">
              <a:latin typeface="Arial" panose="020B0604020202020204" pitchFamily="34" charset="0"/>
            </a:endParaRPr>
          </a:p>
        </p:txBody>
      </p:sp>
      <p:sp>
        <p:nvSpPr>
          <p:cNvPr id="3080" name="TextBox 11"/>
          <p:cNvSpPr txBox="1"/>
          <p:nvPr/>
        </p:nvSpPr>
        <p:spPr>
          <a:xfrm>
            <a:off x="3465513" y="250825"/>
            <a:ext cx="5486400" cy="1384300"/>
          </a:xfrm>
          <a:prstGeom prst="rect">
            <a:avLst/>
          </a:prstGeom>
          <a:noFill/>
          <a:ln w="9525">
            <a:noFill/>
          </a:ln>
        </p:spPr>
        <p:txBody>
          <a:bodyPr>
            <a:spAutoFit/>
          </a:bodyPr>
          <a:p>
            <a:pPr eaLnBrk="1" hangingPunct="1"/>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r>
              <a:rPr lang="zh-CN" altLang="en-US" sz="2800" dirty="0">
                <a:latin typeface="Cambria Math" panose="02040503050406030204" pitchFamily="18" charset="0"/>
                <a:ea typeface="黑体" panose="02010600030101010101" pitchFamily="2" charset="-122"/>
              </a:rPr>
              <a:t>                   实用商务英语写作教程</a:t>
            </a:r>
            <a:endParaRPr lang="en-US" altLang="zh-CN" sz="2800" dirty="0">
              <a:latin typeface="Cambria Math" panose="02040503050406030204" pitchFamily="18" charset="0"/>
            </a:endParaRPr>
          </a:p>
          <a:p>
            <a:pPr eaLnBrk="1" hangingPunct="1"/>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91440" tIns="45720" rIns="91440" bIns="45720" anchor="ctr" anchorCtr="0"/>
          <a:p>
            <a:br>
              <a:rPr lang="en-US" altLang="zh-CN" dirty="0">
                <a:solidFill>
                  <a:srgbClr val="282917"/>
                </a:solidFill>
                <a:latin typeface="Times New Roman" panose="02020603050405020304" pitchFamily="18" charset="0"/>
              </a:rPr>
            </a:br>
            <a:r>
              <a:rPr lang="en-US" altLang="zh-CN" dirty="0">
                <a:solidFill>
                  <a:srgbClr val="282917"/>
                </a:solidFill>
                <a:latin typeface="Times New Roman" panose="02020603050405020304" pitchFamily="18" charset="0"/>
              </a:rPr>
              <a:t>Ⅲ. </a:t>
            </a:r>
            <a:r>
              <a:rPr lang="en-US" altLang="zh-CN" u="sng" dirty="0">
                <a:solidFill>
                  <a:srgbClr val="282917"/>
                </a:solidFill>
                <a:latin typeface="Times New Roman" panose="02020603050405020304" pitchFamily="18" charset="0"/>
              </a:rPr>
              <a:t>Formatting</a:t>
            </a:r>
            <a:r>
              <a:rPr lang="en-US" altLang="zh-CN" dirty="0">
                <a:solidFill>
                  <a:srgbClr val="FF0000"/>
                </a:solidFill>
                <a:latin typeface="Times New Roman" panose="02020603050405020304" pitchFamily="18" charset="0"/>
              </a:rPr>
              <a:t> </a:t>
            </a:r>
            <a:r>
              <a:rPr lang="en-US" altLang="zh-CN" sz="2000" dirty="0">
                <a:solidFill>
                  <a:srgbClr val="282917"/>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r>
              <a:rPr lang="zh-CN" altLang="en-US" sz="2000" dirty="0">
                <a:solidFill>
                  <a:srgbClr val="FF0000"/>
                </a:solidFill>
                <a:latin typeface="Times New Roman" panose="02020603050405020304" pitchFamily="18" charset="0"/>
              </a:rPr>
              <a:t> </a:t>
            </a:r>
            <a:br>
              <a:rPr lang="zh-CN" altLang="zh-CN" dirty="0"/>
            </a:br>
            <a:endParaRPr lang="zh-CN" altLang="en-US" dirty="0"/>
          </a:p>
        </p:txBody>
      </p:sp>
      <p:sp>
        <p:nvSpPr>
          <p:cNvPr id="13315" name="内容占位符 2"/>
          <p:cNvSpPr>
            <a:spLocks noGrp="1"/>
          </p:cNvSpPr>
          <p:nvPr>
            <p:ph idx="1"/>
          </p:nvPr>
        </p:nvSpPr>
        <p:spPr>
          <a:xfrm>
            <a:off x="1047750" y="1322388"/>
            <a:ext cx="7961313" cy="536098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                                                   Resume</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Personal Data</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Name: Liu Ying                           Gender: female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Date of birth: Sep.25, 1994          Marital status: single</a:t>
            </a:r>
            <a:endParaRPr lang="fr-FR" altLang="zh-CN" sz="2000" b="0" dirty="0">
              <a:solidFill>
                <a:schemeClr val="tx1"/>
              </a:solidFill>
              <a:latin typeface="Times New Roman" panose="02020603050405020304" pitchFamily="18" charset="0"/>
            </a:endParaRPr>
          </a:p>
          <a:p>
            <a:pPr>
              <a:buNone/>
            </a:pPr>
            <a:r>
              <a:rPr lang="fr-FR" altLang="zh-CN" sz="2000" b="0" dirty="0">
                <a:solidFill>
                  <a:schemeClr val="tx1"/>
                </a:solidFill>
                <a:latin typeface="Times New Roman" panose="02020603050405020304" pitchFamily="18" charset="0"/>
              </a:rPr>
              <a:t>Tel: l3585216619                         E-mail: ly@yahoo.com.cn</a:t>
            </a:r>
            <a:endParaRPr lang="en-US" altLang="zh-CN" sz="2000" b="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Career Objective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To obtain an entry-level position related to import &amp; export trade</a:t>
            </a:r>
            <a:endParaRPr lang="en-US" altLang="zh-CN" sz="2000" b="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Education History</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2013-present: Phoenix Polytechnic, Business English;</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2010-2013: No.1 High School of Linyi.</a:t>
            </a:r>
            <a:endParaRPr lang="en-US" altLang="zh-CN" sz="2000" b="0" dirty="0">
              <a:solidFill>
                <a:schemeClr val="tx1"/>
              </a:solidFill>
              <a:latin typeface="Times New Roman" panose="02020603050405020304" pitchFamily="18" charset="0"/>
            </a:endParaRPr>
          </a:p>
          <a:p>
            <a:pPr algn="just">
              <a:buNone/>
            </a:pPr>
            <a:endParaRPr lang="zh-CN" altLang="en-US" sz="2000" b="0" dirty="0">
              <a:solidFill>
                <a:schemeClr val="tx1"/>
              </a:solidFill>
              <a:latin typeface="Times New Roman" panose="02020603050405020304" pitchFamily="18" charset="0"/>
            </a:endParaRPr>
          </a:p>
        </p:txBody>
      </p:sp>
      <p:cxnSp>
        <p:nvCxnSpPr>
          <p:cNvPr id="13316" name="AutoShape 2"/>
          <p:cNvCxnSpPr/>
          <p:nvPr/>
        </p:nvCxnSpPr>
        <p:spPr>
          <a:xfrm flipH="1">
            <a:off x="5884863" y="1584325"/>
            <a:ext cx="481012" cy="0"/>
          </a:xfrm>
          <a:prstGeom prst="straightConnector1">
            <a:avLst/>
          </a:prstGeom>
          <a:ln w="9525" cap="flat" cmpd="sng">
            <a:solidFill>
              <a:srgbClr val="4F81BD"/>
            </a:solidFill>
            <a:prstDash val="solid"/>
            <a:headEnd type="none" w="med" len="med"/>
            <a:tailEnd type="triangle" w="med" len="med"/>
          </a:ln>
        </p:spPr>
      </p:cxnSp>
      <p:sp>
        <p:nvSpPr>
          <p:cNvPr id="13317" name="Rectangle 3"/>
          <p:cNvSpPr/>
          <p:nvPr/>
        </p:nvSpPr>
        <p:spPr>
          <a:xfrm>
            <a:off x="6365875" y="1377950"/>
            <a:ext cx="1239838" cy="4857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latin typeface="Times New Roman" panose="02020603050405020304" pitchFamily="18" charset="0"/>
              </a:rPr>
              <a:t>Heading</a:t>
            </a:r>
            <a:endParaRPr lang="zh-CN" altLang="zh-CN" dirty="0">
              <a:latin typeface="Arial" panose="020B0604020202020204" pitchFamily="34" charset="0"/>
            </a:endParaRPr>
          </a:p>
        </p:txBody>
      </p:sp>
      <p:sp>
        <p:nvSpPr>
          <p:cNvPr id="13318" name="Rectangle 3"/>
          <p:cNvSpPr/>
          <p:nvPr/>
        </p:nvSpPr>
        <p:spPr>
          <a:xfrm>
            <a:off x="6735763" y="2278063"/>
            <a:ext cx="1976437" cy="66992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Personal information</a:t>
            </a:r>
            <a:endParaRPr lang="zh-CN" altLang="zh-CN" sz="2000" b="0" dirty="0">
              <a:latin typeface="Times New Roman" panose="02020603050405020304" pitchFamily="18" charset="0"/>
            </a:endParaRPr>
          </a:p>
        </p:txBody>
      </p:sp>
      <p:sp>
        <p:nvSpPr>
          <p:cNvPr id="13319" name="Rectangle 3"/>
          <p:cNvSpPr/>
          <p:nvPr/>
        </p:nvSpPr>
        <p:spPr>
          <a:xfrm>
            <a:off x="6561138" y="4003675"/>
            <a:ext cx="2217737" cy="388938"/>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Objective</a:t>
            </a:r>
            <a:endParaRPr lang="zh-CN" altLang="zh-CN" sz="2000" b="0" dirty="0">
              <a:latin typeface="Times New Roman" panose="02020603050405020304" pitchFamily="18" charset="0"/>
            </a:endParaRPr>
          </a:p>
        </p:txBody>
      </p:sp>
      <p:sp>
        <p:nvSpPr>
          <p:cNvPr id="13320" name="Rectangle 3"/>
          <p:cNvSpPr/>
          <p:nvPr/>
        </p:nvSpPr>
        <p:spPr>
          <a:xfrm>
            <a:off x="6376988" y="5021263"/>
            <a:ext cx="1611312" cy="427037"/>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Education</a:t>
            </a:r>
            <a:endParaRPr lang="zh-CN" altLang="zh-CN" sz="2000" b="0" dirty="0">
              <a:latin typeface="Times New Roman" panose="02020603050405020304" pitchFamily="18" charset="0"/>
            </a:endParaRPr>
          </a:p>
        </p:txBody>
      </p:sp>
      <p:cxnSp>
        <p:nvCxnSpPr>
          <p:cNvPr id="13321" name="AutoShape 14"/>
          <p:cNvCxnSpPr/>
          <p:nvPr/>
        </p:nvCxnSpPr>
        <p:spPr>
          <a:xfrm flipH="1">
            <a:off x="6243638" y="2609850"/>
            <a:ext cx="492125" cy="0"/>
          </a:xfrm>
          <a:prstGeom prst="straightConnector1">
            <a:avLst/>
          </a:prstGeom>
          <a:ln w="9525" cap="flat" cmpd="sng">
            <a:solidFill>
              <a:srgbClr val="4F81BD"/>
            </a:solidFill>
            <a:prstDash val="solid"/>
            <a:headEnd type="none" w="med" len="med"/>
            <a:tailEnd type="triangle" w="med" len="med"/>
          </a:ln>
        </p:spPr>
      </p:cxnSp>
      <p:cxnSp>
        <p:nvCxnSpPr>
          <p:cNvPr id="13322" name="AutoShape 15"/>
          <p:cNvCxnSpPr>
            <a:stCxn id="13319" idx="1"/>
          </p:cNvCxnSpPr>
          <p:nvPr/>
        </p:nvCxnSpPr>
        <p:spPr>
          <a:xfrm flipH="1">
            <a:off x="6051550" y="4198938"/>
            <a:ext cx="509588" cy="9525"/>
          </a:xfrm>
          <a:prstGeom prst="straightConnector1">
            <a:avLst/>
          </a:prstGeom>
          <a:ln w="9525" cap="flat" cmpd="sng">
            <a:solidFill>
              <a:srgbClr val="4F81BD"/>
            </a:solidFill>
            <a:prstDash val="solid"/>
            <a:headEnd type="none" w="med" len="med"/>
            <a:tailEnd type="triangle" w="med" len="med"/>
          </a:ln>
        </p:spPr>
      </p:cxnSp>
      <p:cxnSp>
        <p:nvCxnSpPr>
          <p:cNvPr id="13323" name="AutoShape 16"/>
          <p:cNvCxnSpPr/>
          <p:nvPr/>
        </p:nvCxnSpPr>
        <p:spPr>
          <a:xfrm flipH="1">
            <a:off x="5884863" y="5233988"/>
            <a:ext cx="492125" cy="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Rectangle 3"/>
          <p:cNvSpPr>
            <a:spLocks noGrp="1"/>
          </p:cNvSpPr>
          <p:nvPr>
            <p:ph idx="1"/>
          </p:nvPr>
        </p:nvSpPr>
        <p:spPr>
          <a:xfrm>
            <a:off x="1030288" y="1698308"/>
            <a:ext cx="7961312" cy="5360987"/>
          </a:xfrm>
        </p:spPr>
        <p:txBody>
          <a:bodyPr vert="horz" wrap="square" lIns="91440" tIns="45720" rIns="91440" bIns="45720" anchor="t" anchorCtr="0"/>
          <a:p>
            <a:pPr>
              <a:lnSpc>
                <a:spcPct val="80000"/>
              </a:lnSpc>
              <a:buNone/>
            </a:pPr>
            <a:r>
              <a:rPr lang="en-US" altLang="zh-CN" sz="2000" dirty="0">
                <a:solidFill>
                  <a:schemeClr val="tx1"/>
                </a:solidFill>
                <a:latin typeface="Times New Roman" panose="02020603050405020304" pitchFamily="18" charset="0"/>
              </a:rPr>
              <a:t>Language and Computer Skills</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Chinese: native;</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English: have a good command of both spoken and written, especially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proficient in writing and replying business letters, passed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CET-6 in 2015;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Korean: grasp essential knowledge and basic conversation;</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Computer: excellent skills in Office 2010.</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Achievement</a:t>
            </a:r>
            <a:endParaRPr lang="en-US" altLang="zh-CN" sz="2000" b="0" dirty="0">
              <a:solidFill>
                <a:srgbClr val="FF0000"/>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Won major award in 2015 and 2016.</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p:txBody>
      </p:sp>
      <p:sp>
        <p:nvSpPr>
          <p:cNvPr id="14340" name="Rectangle 4"/>
          <p:cNvSpPr/>
          <p:nvPr/>
        </p:nvSpPr>
        <p:spPr>
          <a:xfrm>
            <a:off x="5721668" y="1608455"/>
            <a:ext cx="1763712" cy="457200"/>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Special skills</a:t>
            </a:r>
            <a:endParaRPr lang="en-US" altLang="zh-CN" sz="2000" dirty="0">
              <a:latin typeface="Arial" panose="020B0604020202020204" pitchFamily="34" charset="0"/>
            </a:endParaRPr>
          </a:p>
        </p:txBody>
      </p:sp>
      <p:cxnSp>
        <p:nvCxnSpPr>
          <p:cNvPr id="14341" name="AutoShape 5"/>
          <p:cNvCxnSpPr/>
          <p:nvPr/>
        </p:nvCxnSpPr>
        <p:spPr>
          <a:xfrm flipH="1">
            <a:off x="5242560" y="1837055"/>
            <a:ext cx="479425" cy="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type="title"/>
          </p:nvPr>
        </p:nvSpPr>
        <p:spPr/>
        <p:txBody>
          <a:bodyPr vert="horz" wrap="square" lIns="91440" tIns="45720" rIns="91440" bIns="45720" anchor="ctr" anchorCtr="0"/>
          <a:p>
            <a:endParaRPr lang="zh-CN" altLang="en-US" dirty="0"/>
          </a:p>
        </p:txBody>
      </p:sp>
      <p:sp>
        <p:nvSpPr>
          <p:cNvPr id="15363" name="Rectangle 3"/>
          <p:cNvSpPr>
            <a:spLocks noGrp="1"/>
          </p:cNvSpPr>
          <p:nvPr>
            <p:ph idx="1"/>
          </p:nvPr>
        </p:nvSpPr>
        <p:spPr>
          <a:xfrm>
            <a:off x="1030288" y="1163638"/>
            <a:ext cx="8113712" cy="5360987"/>
          </a:xfrm>
        </p:spPr>
        <p:txBody>
          <a:bodyPr vert="horz" wrap="square" lIns="91440" tIns="45720" rIns="91440" bIns="45720" anchor="t" anchorCtr="0"/>
          <a:p>
            <a:pPr>
              <a:lnSpc>
                <a:spcPct val="80000"/>
              </a:lnSpc>
              <a:buNone/>
            </a:pPr>
            <a:r>
              <a:rPr lang="en-US" altLang="zh-CN" sz="2000" dirty="0">
                <a:solidFill>
                  <a:schemeClr val="tx1"/>
                </a:solidFill>
                <a:latin typeface="Times New Roman" panose="02020603050405020304" pitchFamily="18" charset="0"/>
              </a:rPr>
              <a:t>Work Experience</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2016, spring, Huatai Foodstuffdunf Co., Ltd, Foreign trade clerk; found new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customers from the internet, and published product information:</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2015, summer, Longhai Export &amp; Import Trade Co., Ltd, sales presentative,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sales raised with an average of 8% monthly, compared to previous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rise of 5%;</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2014, summer, Shanghai, English governess; assisted two Children whose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English improved from the l/3 to the l/5 among the class.</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Qualifications</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Professional certificate of international business English, 2016;</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General business knowledge relating to financial.</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Personality</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Outgoing, hardworking and team-oriented</a:t>
            </a:r>
            <a:endParaRPr lang="zh-CN" altLang="en-US" sz="2000" b="0" dirty="0">
              <a:solidFill>
                <a:schemeClr val="tx1"/>
              </a:solidFill>
              <a:latin typeface="Times New Roman" panose="02020603050405020304" pitchFamily="18" charset="0"/>
            </a:endParaRPr>
          </a:p>
          <a:p>
            <a:pPr>
              <a:lnSpc>
                <a:spcPct val="80000"/>
              </a:lnSpc>
            </a:pPr>
            <a:endParaRPr lang="zh-CN" altLang="en-US" sz="2000" dirty="0">
              <a:solidFill>
                <a:schemeClr val="tx1"/>
              </a:solidFill>
              <a:latin typeface="Times New Roman" panose="02020603050405020304" pitchFamily="18" charset="0"/>
            </a:endParaRPr>
          </a:p>
        </p:txBody>
      </p:sp>
      <p:sp>
        <p:nvSpPr>
          <p:cNvPr id="15364" name="Rectangle 4"/>
          <p:cNvSpPr/>
          <p:nvPr/>
        </p:nvSpPr>
        <p:spPr>
          <a:xfrm>
            <a:off x="6954838" y="712788"/>
            <a:ext cx="1746250" cy="671512"/>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Part-time job experience</a:t>
            </a:r>
            <a:endParaRPr lang="en-US" altLang="zh-CN" sz="2000" dirty="0">
              <a:latin typeface="Arial" panose="020B0604020202020204" pitchFamily="34" charset="0"/>
            </a:endParaRPr>
          </a:p>
        </p:txBody>
      </p:sp>
      <p:cxnSp>
        <p:nvCxnSpPr>
          <p:cNvPr id="15365" name="AutoShape 5"/>
          <p:cNvCxnSpPr/>
          <p:nvPr/>
        </p:nvCxnSpPr>
        <p:spPr>
          <a:xfrm flipH="1">
            <a:off x="6416675" y="1089025"/>
            <a:ext cx="492125" cy="98425"/>
          </a:xfrm>
          <a:prstGeom prst="straightConnector1">
            <a:avLst/>
          </a:prstGeom>
          <a:ln w="9525" cap="flat" cmpd="sng">
            <a:solidFill>
              <a:srgbClr val="4F81BD"/>
            </a:solidFill>
            <a:prstDash val="solid"/>
            <a:headEnd type="none" w="med" len="med"/>
            <a:tailEnd type="triangle" w="med" len="med"/>
          </a:ln>
        </p:spPr>
      </p:cxnSp>
      <p:sp>
        <p:nvSpPr>
          <p:cNvPr id="15366" name="Rectangle 6"/>
          <p:cNvSpPr/>
          <p:nvPr/>
        </p:nvSpPr>
        <p:spPr>
          <a:xfrm>
            <a:off x="7294563" y="4557713"/>
            <a:ext cx="1279525" cy="608012"/>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Personal strengths</a:t>
            </a:r>
            <a:endParaRPr lang="en-US" altLang="zh-CN" sz="2000" dirty="0">
              <a:latin typeface="Arial" panose="020B0604020202020204" pitchFamily="34" charset="0"/>
            </a:endParaRPr>
          </a:p>
        </p:txBody>
      </p:sp>
      <p:cxnSp>
        <p:nvCxnSpPr>
          <p:cNvPr id="15367" name="AutoShape 7"/>
          <p:cNvCxnSpPr/>
          <p:nvPr/>
        </p:nvCxnSpPr>
        <p:spPr>
          <a:xfrm flipH="1">
            <a:off x="6802438" y="4816475"/>
            <a:ext cx="492125" cy="0"/>
          </a:xfrm>
          <a:prstGeom prst="straightConnector1">
            <a:avLst/>
          </a:prstGeom>
          <a:ln w="9525" cap="flat" cmpd="sng">
            <a:solidFill>
              <a:srgbClr val="4F81BD"/>
            </a:solidFill>
            <a:prstDash val="solid"/>
            <a:headEnd type="none" w="med" len="med"/>
            <a:tailEnd type="triangle" w="med" len="med"/>
          </a:ln>
        </p:spPr>
      </p:cxnSp>
      <p:sp>
        <p:nvSpPr>
          <p:cNvPr id="15368" name="Rectangle 8"/>
          <p:cNvSpPr/>
          <p:nvPr/>
        </p:nvSpPr>
        <p:spPr>
          <a:xfrm>
            <a:off x="6797675" y="5526088"/>
            <a:ext cx="941388" cy="633412"/>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Others</a:t>
            </a:r>
            <a:endParaRPr lang="en-US" altLang="zh-CN" sz="2000" dirty="0">
              <a:latin typeface="Arial" panose="020B0604020202020204" pitchFamily="34" charset="0"/>
            </a:endParaRPr>
          </a:p>
        </p:txBody>
      </p:sp>
      <p:cxnSp>
        <p:nvCxnSpPr>
          <p:cNvPr id="15369" name="AutoShape 9"/>
          <p:cNvCxnSpPr/>
          <p:nvPr/>
        </p:nvCxnSpPr>
        <p:spPr>
          <a:xfrm flipH="1">
            <a:off x="6305550" y="5797550"/>
            <a:ext cx="492125" cy="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16387" name="内容占位符 2"/>
          <p:cNvSpPr>
            <a:spLocks noGrp="1"/>
          </p:cNvSpPr>
          <p:nvPr>
            <p:ph idx="1"/>
          </p:nvPr>
        </p:nvSpPr>
        <p:spPr>
          <a:xfrm>
            <a:off x="1171258" y="1545273"/>
            <a:ext cx="6783387" cy="2609850"/>
          </a:xfrm>
        </p:spPr>
        <p:txBody>
          <a:bodyPr vert="horz" wrap="square" lIns="91440" tIns="45720" rIns="91440" bIns="45720" anchor="t" anchorCtr="0"/>
          <a:p>
            <a:pPr>
              <a:buNone/>
            </a:pPr>
            <a:r>
              <a:rPr lang="en-US" altLang="zh-CN" sz="2000" b="0" dirty="0">
                <a:solidFill>
                  <a:schemeClr val="tx1"/>
                </a:solidFill>
                <a:latin typeface="Times New Roman" panose="02020603050405020304" pitchFamily="18" charset="0"/>
              </a:rPr>
              <a:t>  1. What information does the resume supply?</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2. What is the writing feature in this resume?</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3. What is the applicant’s strength?</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4. What’s the desired job for the applicant?</a:t>
            </a:r>
            <a:endParaRPr lang="zh-CN" altLang="en-US" sz="2000" b="0" dirty="0">
              <a:solidFill>
                <a:schemeClr val="tx1"/>
              </a:solidFill>
              <a:latin typeface="Times New Roman" panose="02020603050405020304" pitchFamily="18" charset="0"/>
            </a:endParaRPr>
          </a:p>
        </p:txBody>
      </p:sp>
      <p:sp>
        <p:nvSpPr>
          <p:cNvPr id="18435" name="内容占位符 2"/>
          <p:cNvSpPr>
            <a:spLocks noGrp="1"/>
          </p:cNvSpPr>
          <p:nvPr/>
        </p:nvSpPr>
        <p:spPr>
          <a:xfrm>
            <a:off x="1182688" y="194341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Font typeface="Wingdings" panose="05000000000000000000" pitchFamily="2" charset="2"/>
              <a:buAutoNum type="arabicPeriod"/>
            </a:pPr>
            <a:r>
              <a:rPr lang="en-US" altLang="zh-CN" sz="2000" b="0" dirty="0">
                <a:latin typeface="Times New Roman" panose="02020603050405020304" pitchFamily="18" charset="0"/>
              </a:rPr>
              <a:t>The resume supply the information of the applicant’s personal data,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career objective, education history, language and computer skills, achievement, work experience, qualifications, and personality.</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2.      It focuses on the most basic information of education experience as well as general personal information. It is clear and concise.</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3.      The applicant’s strength is that she has got the professional certificate of international business English in 2016 and the general business knowledge relating to financial.</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Font typeface="Wingdings" panose="05000000000000000000" pitchFamily="2" charset="2"/>
              <a:buAutoNum type="arabicPeriod" startAt="4"/>
            </a:pPr>
            <a:r>
              <a:rPr lang="en-US" altLang="zh-CN" sz="2000" b="0" dirty="0">
                <a:latin typeface="Times New Roman" panose="02020603050405020304" pitchFamily="18" charset="0"/>
              </a:rPr>
              <a:t>She wants to obtain an entry-level position related to import &amp; export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trade.</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anim calcmode="lin" valueType="num">
                                      <p:cBhvr additive="base">
                                        <p:cTn id="11"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8435">
                                            <p:txEl>
                                              <p:pRg st="3" end="3"/>
                                            </p:txEl>
                                          </p:spTgt>
                                        </p:tgtEl>
                                        <p:attrNameLst>
                                          <p:attrName>style.visibility</p:attrName>
                                        </p:attrNameLst>
                                      </p:cBhvr>
                                      <p:to>
                                        <p:strVal val="visible"/>
                                      </p:to>
                                    </p:set>
                                    <p:anim calcmode="lin" valueType="num">
                                      <p:cBhvr additive="base">
                                        <p:cTn id="17"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8435">
                                            <p:txEl>
                                              <p:pRg st="5" end="5"/>
                                            </p:txEl>
                                          </p:spTgt>
                                        </p:tgtEl>
                                        <p:attrNameLst>
                                          <p:attrName>style.visibility</p:attrName>
                                        </p:attrNameLst>
                                      </p:cBhvr>
                                      <p:to>
                                        <p:strVal val="visible"/>
                                      </p:to>
                                    </p:set>
                                    <p:anim calcmode="lin" valueType="num">
                                      <p:cBhvr additive="base">
                                        <p:cTn id="23"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8435">
                                            <p:txEl>
                                              <p:pRg st="7" end="7"/>
                                            </p:txEl>
                                          </p:spTgt>
                                        </p:tgtEl>
                                        <p:attrNameLst>
                                          <p:attrName>style.visibility</p:attrName>
                                        </p:attrNameLst>
                                      </p:cBhvr>
                                      <p:to>
                                        <p:strVal val="visible"/>
                                      </p:to>
                                    </p:set>
                                    <p:anim calcmode="lin" valueType="num">
                                      <p:cBhvr additive="base">
                                        <p:cTn id="29" dur="500" fill="hold"/>
                                        <p:tgtEl>
                                          <p:spTgt spid="18435">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435">
                                            <p:txEl>
                                              <p:pRg st="7" end="7"/>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8435">
                                            <p:txEl>
                                              <p:pRg st="8" end="8"/>
                                            </p:txEl>
                                          </p:spTgt>
                                        </p:tgtEl>
                                        <p:attrNameLst>
                                          <p:attrName>style.visibility</p:attrName>
                                        </p:attrNameLst>
                                      </p:cBhvr>
                                      <p:to>
                                        <p:strVal val="visible"/>
                                      </p:to>
                                    </p:set>
                                    <p:anim calcmode="lin" valueType="num">
                                      <p:cBhvr additive="base">
                                        <p:cTn id="33" dur="500" fill="hold"/>
                                        <p:tgtEl>
                                          <p:spTgt spid="18435">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43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1522413" y="2035175"/>
            <a:ext cx="6634162" cy="28019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rPr>
              <a:t>Notes</a:t>
            </a:r>
            <a:r>
              <a:rPr lang="zh-CN" altLang="en-US" sz="2000" dirty="0">
                <a:solidFill>
                  <a:srgbClr val="282917"/>
                </a:solidFill>
                <a:latin typeface="Times New Roman" panose="02020603050405020304" pitchFamily="18" charset="0"/>
              </a:rPr>
              <a:t>注释</a:t>
            </a:r>
            <a:endParaRPr lang="zh-CN" altLang="en-US" sz="2000" dirty="0">
              <a:solidFill>
                <a:srgbClr val="282917"/>
              </a:solidFill>
              <a:latin typeface="Times New Roman" panose="02020603050405020304" pitchFamily="18" charset="0"/>
            </a:endParaRPr>
          </a:p>
          <a:p>
            <a:pPr eaLnBrk="1" hangingPunct="1"/>
            <a:endParaRPr lang="zh-CN" altLang="en-US" b="0" dirty="0">
              <a:latin typeface="Arial" panose="020B0604020202020204" pitchFamily="34" charset="0"/>
            </a:endParaRPr>
          </a:p>
          <a:p>
            <a:pPr eaLnBrk="1" hangingPunct="1"/>
            <a:r>
              <a:rPr lang="en-US" altLang="zh-CN" sz="2000" b="0" dirty="0">
                <a:latin typeface="Times New Roman" panose="02020603050405020304" pitchFamily="18" charset="0"/>
              </a:rPr>
              <a:t>   entry-level  adj. </a:t>
            </a:r>
            <a:r>
              <a:rPr lang="zh-CN" altLang="en-US" sz="2000" b="0" dirty="0">
                <a:latin typeface="Times New Roman" panose="02020603050405020304" pitchFamily="18" charset="0"/>
              </a:rPr>
              <a:t>初级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proficient  adj.</a:t>
            </a:r>
            <a:r>
              <a:rPr lang="zh-CN" altLang="en-US" sz="2000" b="0" dirty="0">
                <a:latin typeface="Times New Roman" panose="02020603050405020304" pitchFamily="18" charset="0"/>
              </a:rPr>
              <a:t>熟练的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governess  n.</a:t>
            </a:r>
            <a:r>
              <a:rPr lang="zh-CN" altLang="en-US" sz="2000" b="0" dirty="0">
                <a:latin typeface="Times New Roman" panose="02020603050405020304" pitchFamily="18" charset="0"/>
              </a:rPr>
              <a:t>家庭女教师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team-oriented  adj. </a:t>
            </a:r>
            <a:r>
              <a:rPr lang="zh-CN" altLang="en-US" sz="2000" b="0" dirty="0">
                <a:latin typeface="Times New Roman" panose="02020603050405020304" pitchFamily="18" charset="0"/>
              </a:rPr>
              <a:t>团队精神</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p:txBody>
          <a:bodyPr vert="horz" wrap="square" lIns="91440" tIns="45720" rIns="91440" bIns="45720" anchor="ctr" anchorCtr="0"/>
          <a:p>
            <a:r>
              <a:rPr lang="en-US" altLang="zh-CN" sz="2400" i="1" dirty="0">
                <a:solidFill>
                  <a:srgbClr val="282917"/>
                </a:solidFill>
                <a:latin typeface="Times New Roman" panose="02020603050405020304" pitchFamily="18" charset="0"/>
              </a:rPr>
              <a:t>Case 2: </a:t>
            </a:r>
            <a:r>
              <a:rPr lang="zh-CN" altLang="en-US" dirty="0"/>
              <a:t> </a:t>
            </a:r>
            <a:r>
              <a:rPr lang="en-US" altLang="zh-CN" sz="2000" i="1" dirty="0">
                <a:latin typeface="Times New Roman" panose="02020603050405020304" pitchFamily="18" charset="0"/>
              </a:rPr>
              <a:t>A functional resume</a:t>
            </a:r>
            <a:r>
              <a:rPr lang="en-US" altLang="zh-CN" dirty="0"/>
              <a:t> </a:t>
            </a:r>
            <a:endParaRPr lang="zh-CN" altLang="en-US" dirty="0"/>
          </a:p>
        </p:txBody>
      </p:sp>
      <p:sp>
        <p:nvSpPr>
          <p:cNvPr id="19459" name="内容占位符 2"/>
          <p:cNvSpPr>
            <a:spLocks noGrp="1"/>
          </p:cNvSpPr>
          <p:nvPr>
            <p:ph idx="1"/>
          </p:nvPr>
        </p:nvSpPr>
        <p:spPr>
          <a:xfrm>
            <a:off x="912813" y="989013"/>
            <a:ext cx="7961312" cy="5360987"/>
          </a:xfrm>
        </p:spPr>
        <p:txBody>
          <a:bodyPr vert="horz" wrap="square" lIns="91440" tIns="45720" rIns="91440" bIns="45720" anchor="t" anchorCtr="0"/>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                                                  Wang Bin</a:t>
            </a: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18 Chaowai Street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Fenglian Plaza B/X X</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Beijing, China</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Telephone: (010) 38xxxxxxx</a:t>
            </a:r>
            <a:endParaRPr lang="en-US" altLang="zh-CN" sz="2000" b="0" dirty="0">
              <a:solidFill>
                <a:schemeClr val="tx1"/>
              </a:solidFill>
              <a:latin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Job Objective:</a:t>
            </a: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Translator or Interpreter</a:t>
            </a:r>
            <a:endParaRPr lang="en-US" altLang="zh-CN" sz="2000" b="0" dirty="0">
              <a:solidFill>
                <a:schemeClr val="tx1"/>
              </a:solidFill>
              <a:latin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endParaRPr>
          </a:p>
        </p:txBody>
      </p:sp>
      <p:sp>
        <p:nvSpPr>
          <p:cNvPr id="8" name="矩形 7"/>
          <p:cNvSpPr/>
          <p:nvPr/>
        </p:nvSpPr>
        <p:spPr>
          <a:xfrm>
            <a:off x="7315200" y="2081213"/>
            <a:ext cx="1444625" cy="51593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Contact information</a:t>
            </a:r>
            <a:endParaRPr kumimoji="0"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 name="矩形 9"/>
          <p:cNvSpPr/>
          <p:nvPr/>
        </p:nvSpPr>
        <p:spPr>
          <a:xfrm>
            <a:off x="6623050" y="1290638"/>
            <a:ext cx="2176463" cy="52070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Applicant’s name</a:t>
            </a:r>
            <a:endParaRPr kumimoji="0" lang="zh-CN" altLang="en-US"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cxnSp>
        <p:nvCxnSpPr>
          <p:cNvPr id="19462" name="AutoShape 9"/>
          <p:cNvCxnSpPr/>
          <p:nvPr/>
        </p:nvCxnSpPr>
        <p:spPr>
          <a:xfrm flipH="1">
            <a:off x="6821488" y="2309813"/>
            <a:ext cx="492125" cy="0"/>
          </a:xfrm>
          <a:prstGeom prst="straightConnector1">
            <a:avLst/>
          </a:prstGeom>
          <a:ln w="9525" cap="flat" cmpd="sng">
            <a:solidFill>
              <a:srgbClr val="4F81BD"/>
            </a:solidFill>
            <a:prstDash val="solid"/>
            <a:headEnd type="none" w="med" len="med"/>
            <a:tailEnd type="triangle" w="med" len="med"/>
          </a:ln>
        </p:spPr>
      </p:cxnSp>
      <p:cxnSp>
        <p:nvCxnSpPr>
          <p:cNvPr id="19463" name="AutoShape 10"/>
          <p:cNvCxnSpPr/>
          <p:nvPr/>
        </p:nvCxnSpPr>
        <p:spPr>
          <a:xfrm flipH="1">
            <a:off x="6126163" y="1585913"/>
            <a:ext cx="492125" cy="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Rectangle 3"/>
          <p:cNvSpPr>
            <a:spLocks noGrp="1"/>
          </p:cNvSpPr>
          <p:nvPr>
            <p:ph idx="1"/>
          </p:nvPr>
        </p:nvSpPr>
        <p:spPr>
          <a:xfrm>
            <a:off x="1182688" y="1452563"/>
            <a:ext cx="7961312" cy="536098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Education Experience:</a:t>
            </a: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Master Degree</a:t>
            </a:r>
            <a:r>
              <a:rPr lang="en-US" altLang="zh-CN" sz="2000" b="0" dirty="0">
                <a:solidFill>
                  <a:schemeClr val="tx1"/>
                </a:solidFill>
                <a:latin typeface="Times New Roman" panose="02020603050405020304" pitchFamily="18" charset="0"/>
              </a:rPr>
              <a:t> in translation and interpretation</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Nanjing University,</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Nanjing</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Jiangsu</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China 2007</a:t>
            </a:r>
            <a:r>
              <a:rPr lang="zh-CN" altLang="en-US" sz="2000" b="0" dirty="0">
                <a:solidFill>
                  <a:schemeClr val="tx1"/>
                </a:solidFill>
                <a:latin typeface="Times New Roman" panose="02020603050405020304" pitchFamily="18" charset="0"/>
              </a:rPr>
              <a:t>一</a:t>
            </a:r>
            <a:r>
              <a:rPr lang="en-US" altLang="zh-CN" sz="2000" b="0" dirty="0">
                <a:solidFill>
                  <a:schemeClr val="tx1"/>
                </a:solidFill>
                <a:latin typeface="Times New Roman" panose="02020603050405020304" pitchFamily="18" charset="0"/>
              </a:rPr>
              <a:t>2009</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B.A. Degree</a:t>
            </a:r>
            <a:r>
              <a:rPr lang="en-US" altLang="zh-CN" sz="2000" b="0" dirty="0">
                <a:solidFill>
                  <a:schemeClr val="tx1"/>
                </a:solidFill>
                <a:latin typeface="Times New Roman" panose="02020603050405020304" pitchFamily="18" charset="0"/>
              </a:rPr>
              <a:t> in translation and interpretation</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Shanghai International Studies University</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Shanghai</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China 2003-2007</a:t>
            </a:r>
            <a:endParaRPr lang="zh-CN" altLang="en-US" sz="2000" b="0" dirty="0">
              <a:solidFill>
                <a:schemeClr val="tx1"/>
              </a:solidFill>
              <a:latin typeface="Times New Roman" panose="02020603050405020304" pitchFamily="18" charset="0"/>
            </a:endParaRPr>
          </a:p>
          <a:p>
            <a:pPr>
              <a:buNone/>
            </a:pPr>
            <a:endParaRPr lang="en-US" altLang="zh-CN" dirty="0"/>
          </a:p>
        </p:txBody>
      </p:sp>
      <p:sp>
        <p:nvSpPr>
          <p:cNvPr id="20484" name="Rectangle 9"/>
          <p:cNvSpPr/>
          <p:nvPr/>
        </p:nvSpPr>
        <p:spPr>
          <a:xfrm>
            <a:off x="6249035" y="1452563"/>
            <a:ext cx="2132013" cy="23018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Name of the schools, degrees, fields of study, date of education listed in reverse chronological order.</a:t>
            </a:r>
            <a:endParaRPr lang="en-US" altLang="zh-CN" sz="2000" dirty="0">
              <a:latin typeface="Times New Roman" panose="02020603050405020304" pitchFamily="18" charset="0"/>
            </a:endParaRPr>
          </a:p>
        </p:txBody>
      </p:sp>
      <p:cxnSp>
        <p:nvCxnSpPr>
          <p:cNvPr id="20485" name="AutoShape 10"/>
          <p:cNvCxnSpPr/>
          <p:nvPr/>
        </p:nvCxnSpPr>
        <p:spPr>
          <a:xfrm flipH="1" flipV="1">
            <a:off x="5596890" y="2463800"/>
            <a:ext cx="652145" cy="10160"/>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内容占位符 2"/>
          <p:cNvSpPr>
            <a:spLocks noGrp="1"/>
          </p:cNvSpPr>
          <p:nvPr>
            <p:ph idx="1"/>
          </p:nvPr>
        </p:nvSpPr>
        <p:spPr>
          <a:xfrm>
            <a:off x="1290003" y="1430338"/>
            <a:ext cx="7961312" cy="509428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Work Experience:</a:t>
            </a: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Interpreter </a:t>
            </a:r>
            <a:r>
              <a:rPr lang="en-US" altLang="zh-CN" sz="2000" b="0" dirty="0">
                <a:solidFill>
                  <a:schemeClr val="tx1"/>
                </a:solidFill>
                <a:latin typeface="Times New Roman" panose="02020603050405020304" pitchFamily="18" charset="0"/>
              </a:rPr>
              <a:t>during the period of Shanghai World Expo, 2010</a:t>
            </a:r>
            <a:endParaRPr lang="en-US" altLang="zh-CN" sz="2000" b="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Co-translator </a:t>
            </a:r>
            <a:r>
              <a:rPr lang="en-US" altLang="zh-CN" sz="2000" b="0" dirty="0">
                <a:solidFill>
                  <a:schemeClr val="tx1"/>
                </a:solidFill>
                <a:latin typeface="Times New Roman" panose="02020603050405020304" pitchFamily="18" charset="0"/>
              </a:rPr>
              <a:t>of William Arched (The Sunlight Express), 2009</a:t>
            </a:r>
            <a:endParaRPr lang="en-US" altLang="zh-CN" sz="2000" b="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Interpreter </a:t>
            </a:r>
            <a:r>
              <a:rPr lang="en-US" altLang="zh-CN" sz="2000" b="0" dirty="0">
                <a:solidFill>
                  <a:schemeClr val="tx1"/>
                </a:solidFill>
                <a:latin typeface="Times New Roman" panose="02020603050405020304" pitchFamily="18" charset="0"/>
              </a:rPr>
              <a:t>of China Import and Export fair, Guangzhou, 2008</a:t>
            </a:r>
            <a:endParaRPr lang="en-US" altLang="zh-CN" sz="2000" b="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Interpreter </a:t>
            </a:r>
            <a:r>
              <a:rPr lang="en-US" altLang="zh-CN" sz="2000" b="0" dirty="0">
                <a:solidFill>
                  <a:schemeClr val="tx1"/>
                </a:solidFill>
                <a:latin typeface="Times New Roman" panose="02020603050405020304" pitchFamily="18" charset="0"/>
              </a:rPr>
              <a:t>of the Session of the International Federation of Landscape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Architects,Suzhou, 2007</a:t>
            </a:r>
            <a:endParaRPr lang="zh-CN" altLang="en-US" sz="2000" b="0" dirty="0">
              <a:solidFill>
                <a:schemeClr val="tx1"/>
              </a:solidFill>
              <a:latin typeface="Times New Roman" panose="02020603050405020304" pitchFamily="18" charset="0"/>
            </a:endParaRPr>
          </a:p>
        </p:txBody>
      </p:sp>
      <p:sp>
        <p:nvSpPr>
          <p:cNvPr id="21507" name="Rectangle 5"/>
          <p:cNvSpPr/>
          <p:nvPr/>
        </p:nvSpPr>
        <p:spPr>
          <a:xfrm>
            <a:off x="6027738" y="3751263"/>
            <a:ext cx="2624137" cy="1384300"/>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sz="2000" b="0" dirty="0">
                <a:latin typeface="Times New Roman" panose="02020603050405020304" pitchFamily="18" charset="0"/>
              </a:rPr>
              <a:t>Position or title, and dates of employment listed in reverse chronological order</a:t>
            </a:r>
            <a:endParaRPr lang="en-US" altLang="zh-CN" sz="2000" dirty="0">
              <a:latin typeface="Times New Roman" panose="02020603050405020304" pitchFamily="18" charset="0"/>
            </a:endParaRPr>
          </a:p>
        </p:txBody>
      </p:sp>
      <p:cxnSp>
        <p:nvCxnSpPr>
          <p:cNvPr id="21508" name="AutoShape 6"/>
          <p:cNvCxnSpPr/>
          <p:nvPr/>
        </p:nvCxnSpPr>
        <p:spPr>
          <a:xfrm flipH="1" flipV="1">
            <a:off x="5280025" y="3751263"/>
            <a:ext cx="736600" cy="295275"/>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985838" y="1193800"/>
            <a:ext cx="7745412" cy="5360988"/>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Qualifications:</a:t>
            </a: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Fluent in </a:t>
            </a:r>
            <a:r>
              <a:rPr lang="en-US" altLang="zh-CN" sz="2000" b="0" dirty="0">
                <a:solidFill>
                  <a:schemeClr val="tx1"/>
                </a:solidFill>
                <a:latin typeface="Times New Roman" panose="02020603050405020304" pitchFamily="18" charset="0"/>
              </a:rPr>
              <a:t>written and spoken English</a:t>
            </a:r>
            <a:endParaRPr lang="en-US" altLang="zh-CN" sz="2000" b="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Excellent in </a:t>
            </a:r>
            <a:r>
              <a:rPr lang="en-US" altLang="zh-CN" sz="2000" b="0" dirty="0">
                <a:solidFill>
                  <a:schemeClr val="tx1"/>
                </a:solidFill>
                <a:latin typeface="Times New Roman" panose="02020603050405020304" pitchFamily="18" charset="0"/>
              </a:rPr>
              <a:t>intercultural communications</a:t>
            </a:r>
            <a:endParaRPr lang="en-US" altLang="zh-CN" sz="2000" b="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Competent in </a:t>
            </a:r>
            <a:r>
              <a:rPr lang="en-US" altLang="zh-CN" sz="2000" b="0" dirty="0">
                <a:solidFill>
                  <a:schemeClr val="tx1"/>
                </a:solidFill>
                <a:latin typeface="Times New Roman" panose="02020603050405020304" pitchFamily="18" charset="0"/>
              </a:rPr>
              <a:t>note taking and shorthand</a:t>
            </a:r>
            <a:endParaRPr lang="en-US" altLang="zh-CN" sz="2000" b="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Certificates:</a:t>
            </a: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Advanced interpretation, Shanghai</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Test for English Majors</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Band 8</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Test for English Majors</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Band 4</a:t>
            </a:r>
            <a:endParaRPr lang="en-US" altLang="zh-CN" sz="2000" b="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References:</a:t>
            </a: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Available upon request</a:t>
            </a:r>
            <a:endParaRPr lang="zh-CN" altLang="en-US" sz="2000" b="0" dirty="0">
              <a:solidFill>
                <a:schemeClr val="tx1"/>
              </a:solidFill>
              <a:latin typeface="Times New Roman" panose="02020603050405020304" pitchFamily="18" charset="0"/>
            </a:endParaRPr>
          </a:p>
        </p:txBody>
      </p:sp>
      <p:cxnSp>
        <p:nvCxnSpPr>
          <p:cNvPr id="7" name="直接箭头连接符 6"/>
          <p:cNvCxnSpPr/>
          <p:nvPr/>
        </p:nvCxnSpPr>
        <p:spPr>
          <a:xfrm flipH="1" flipV="1">
            <a:off x="3989388" y="4460875"/>
            <a:ext cx="615950" cy="255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605338" y="4460875"/>
            <a:ext cx="4538663" cy="511175"/>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Begin with the most important certificate.</a:t>
            </a:r>
            <a:r>
              <a:rPr kumimoji="0" lang="en-US" altLang="zh-CN" sz="20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 </a:t>
            </a:r>
            <a:endParaRPr kumimoji="0" lang="zh-CN" altLang="en-US" sz="2000" b="1"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a:xfrm>
            <a:off x="968375" y="601663"/>
            <a:ext cx="8589963" cy="1300162"/>
          </a:xfrm>
        </p:spPr>
        <p:txBody>
          <a:bodyPr vert="horz" wrap="square" lIns="91440" tIns="45720" rIns="91440" bIns="45720" anchor="ctr" anchorCtr="0"/>
          <a:p>
            <a:r>
              <a:rPr lang="en-US" altLang="zh-CN" sz="2400" i="1" dirty="0">
                <a:solidFill>
                  <a:srgbClr val="282917"/>
                </a:solidFill>
              </a:rPr>
              <a:t>Task 3 </a:t>
            </a:r>
            <a:br>
              <a:rPr lang="zh-CN" altLang="zh-CN" sz="2400" dirty="0">
                <a:solidFill>
                  <a:srgbClr val="282917"/>
                </a:solidFill>
              </a:rPr>
            </a:br>
            <a:r>
              <a:rPr lang="en-US" altLang="zh-CN" sz="2400" dirty="0">
                <a:solidFill>
                  <a:srgbClr val="282917"/>
                </a:solidFill>
                <a:latin typeface="Times New Roman" panose="02020603050405020304" pitchFamily="18" charset="0"/>
              </a:rPr>
              <a:t>Directions: Read the sample and summarize </a:t>
            </a:r>
            <a:br>
              <a:rPr lang="en-US"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the writing process.</a:t>
            </a:r>
            <a:br>
              <a:rPr lang="zh-CN" altLang="zh-CN" sz="2400" dirty="0">
                <a:solidFill>
                  <a:srgbClr val="282917"/>
                </a:solidFill>
                <a:latin typeface="Times New Roman" panose="02020603050405020304" pitchFamily="18" charset="0"/>
              </a:rPr>
            </a:br>
            <a:endParaRPr lang="zh-CN" altLang="en-US" sz="2400" dirty="0">
              <a:solidFill>
                <a:srgbClr val="282917"/>
              </a:solidFill>
              <a:latin typeface="Times New Roman" panose="02020603050405020304" pitchFamily="18" charset="0"/>
            </a:endParaRPr>
          </a:p>
        </p:txBody>
      </p:sp>
      <p:sp>
        <p:nvSpPr>
          <p:cNvPr id="23555" name="内容占位符 2"/>
          <p:cNvSpPr>
            <a:spLocks noGrp="1"/>
          </p:cNvSpPr>
          <p:nvPr>
            <p:ph idx="1"/>
          </p:nvPr>
        </p:nvSpPr>
        <p:spPr>
          <a:xfrm>
            <a:off x="747713" y="1466850"/>
            <a:ext cx="7961312" cy="5124450"/>
          </a:xfrm>
        </p:spPr>
        <p:txBody>
          <a:bodyPr vert="horz" wrap="square" lIns="91440" tIns="45720" rIns="91440" bIns="45720" anchor="t" anchorCtr="0"/>
          <a:p>
            <a:pPr>
              <a:buNone/>
            </a:pPr>
            <a:endParaRPr lang="en-US" altLang="zh-CN" sz="2000" dirty="0">
              <a:solidFill>
                <a:srgbClr val="282917"/>
              </a:solidFill>
            </a:endParaRPr>
          </a:p>
          <a:p>
            <a:pPr>
              <a:buNone/>
            </a:pPr>
            <a:r>
              <a:rPr lang="en-US" altLang="zh-CN" sz="2000" dirty="0">
                <a:solidFill>
                  <a:srgbClr val="282917"/>
                </a:solidFill>
              </a:rPr>
              <a:t>      </a:t>
            </a:r>
            <a:r>
              <a:rPr lang="en-US" altLang="zh-CN" sz="2000" b="0" dirty="0">
                <a:solidFill>
                  <a:srgbClr val="282917"/>
                </a:solidFill>
                <a:latin typeface="Times New Roman" panose="02020603050405020304" pitchFamily="18" charset="0"/>
              </a:rPr>
              <a:t>Step 1: </a:t>
            </a:r>
            <a:r>
              <a:rPr lang="en-US" altLang="zh-CN" sz="2000" b="0" u="sng" dirty="0">
                <a:solidFill>
                  <a:srgbClr val="282917"/>
                </a:solidFill>
                <a:latin typeface="Times New Roman" panose="02020603050405020304" pitchFamily="18" charset="0"/>
              </a:rPr>
              <a:t>     </a:t>
            </a:r>
            <a:r>
              <a:rPr lang="en-US" altLang="zh-CN" sz="2000" b="0"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Step 2: </a:t>
            </a:r>
            <a:r>
              <a:rPr lang="en-US" altLang="zh-CN" sz="2000" b="0" u="sng"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Step 3: </a:t>
            </a:r>
            <a:r>
              <a:rPr lang="en-US" altLang="zh-CN" sz="2000" b="0" u="sng"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Step 4: </a:t>
            </a:r>
            <a:r>
              <a:rPr lang="en-US" altLang="zh-CN" sz="2000" b="0" u="sng" dirty="0">
                <a:solidFill>
                  <a:srgbClr val="282917"/>
                </a:solidFill>
                <a:latin typeface="Times New Roman" panose="02020603050405020304" pitchFamily="18" charset="0"/>
              </a:rPr>
              <a:t>                                             </a:t>
            </a:r>
            <a:endParaRPr lang="zh-CN" altLang="zh-CN" sz="2000" b="0" dirty="0">
              <a:solidFill>
                <a:srgbClr val="282917"/>
              </a:solidFill>
              <a:latin typeface="Times New Roman" panose="02020603050405020304" pitchFamily="18" charset="0"/>
            </a:endParaRPr>
          </a:p>
        </p:txBody>
      </p:sp>
      <p:cxnSp>
        <p:nvCxnSpPr>
          <p:cNvPr id="5" name="直接连接符 4"/>
          <p:cNvCxnSpPr/>
          <p:nvPr/>
        </p:nvCxnSpPr>
        <p:spPr>
          <a:xfrm flipV="1">
            <a:off x="2551113" y="209391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41588" y="32893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3560" name="Rectangle 8"/>
          <p:cNvSpPr/>
          <p:nvPr/>
        </p:nvSpPr>
        <p:spPr>
          <a:xfrm>
            <a:off x="1099185" y="3289618"/>
            <a:ext cx="3879850" cy="396875"/>
          </a:xfrm>
          <a:prstGeom prst="rect">
            <a:avLst/>
          </a:prstGeom>
          <a:noFill/>
          <a:ln w="9525">
            <a:noFill/>
          </a:ln>
        </p:spPr>
        <p:txBody>
          <a:bodyPr wrap="none">
            <a:spAutoFit/>
          </a:bodyPr>
          <a:p>
            <a:pPr>
              <a:spcBef>
                <a:spcPct val="20000"/>
              </a:spcBef>
              <a:buSzPct val="85000"/>
              <a:buFont typeface="Wingdings" panose="05000000000000000000" pitchFamily="2" charset="2"/>
            </a:pPr>
            <a:r>
              <a:rPr lang="en-US" altLang="zh-CN" sz="2000" b="0" dirty="0">
                <a:solidFill>
                  <a:srgbClr val="282917"/>
                </a:solidFill>
                <a:latin typeface="Times New Roman" panose="02020603050405020304" pitchFamily="18" charset="0"/>
              </a:rPr>
              <a:t> Step 5:</a:t>
            </a:r>
            <a:r>
              <a:rPr lang="en-US" altLang="zh-CN" dirty="0">
                <a:latin typeface="Arial" panose="020B0604020202020204" pitchFamily="34" charset="0"/>
              </a:rPr>
              <a:t>                                              </a:t>
            </a:r>
            <a:endParaRPr lang="zh-CN" altLang="zh-CN" dirty="0">
              <a:latin typeface="Arial" panose="020B0604020202020204" pitchFamily="34" charset="0"/>
            </a:endParaRPr>
          </a:p>
        </p:txBody>
      </p:sp>
      <p:cxnSp>
        <p:nvCxnSpPr>
          <p:cNvPr id="4" name="直接连接符 8"/>
          <p:cNvCxnSpPr/>
          <p:nvPr/>
        </p:nvCxnSpPr>
        <p:spPr>
          <a:xfrm flipV="1">
            <a:off x="2584450" y="3697288"/>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5603" name="内容占位符 2"/>
          <p:cNvSpPr>
            <a:spLocks noGrp="1"/>
          </p:cNvSpPr>
          <p:nvPr/>
        </p:nvSpPr>
        <p:spPr>
          <a:xfrm>
            <a:off x="1986598" y="1668463"/>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lnSpc>
                <a:spcPct val="110000"/>
              </a:lnSpc>
              <a:buNone/>
            </a:pPr>
            <a:r>
              <a:rPr lang="en-US" altLang="zh-CN" sz="2000" b="0" dirty="0">
                <a:latin typeface="Times New Roman" panose="02020603050405020304" pitchFamily="18" charset="0"/>
              </a:rPr>
              <a:t>Giving the applicant’s personal information and contact information.</a:t>
            </a:r>
            <a:endParaRPr lang="en-US" altLang="zh-CN" sz="2000" b="0" dirty="0">
              <a:latin typeface="Times New Roman" panose="02020603050405020304" pitchFamily="18" charset="0"/>
            </a:endParaRPr>
          </a:p>
          <a:p>
            <a:pPr marL="609600" indent="-609600">
              <a:lnSpc>
                <a:spcPct val="110000"/>
              </a:lnSpc>
              <a:buNone/>
            </a:pPr>
            <a:r>
              <a:rPr lang="en-US" altLang="zh-CN" sz="2000" b="0" dirty="0">
                <a:latin typeface="Times New Roman" panose="02020603050405020304" pitchFamily="18" charset="0"/>
              </a:rPr>
              <a:t>Stating the definite career objective.</a:t>
            </a:r>
            <a:endParaRPr lang="en-US" altLang="zh-CN" sz="2000" b="0" dirty="0">
              <a:latin typeface="Times New Roman" panose="02020603050405020304" pitchFamily="18" charset="0"/>
            </a:endParaRPr>
          </a:p>
          <a:p>
            <a:pPr marL="609600" indent="-609600">
              <a:lnSpc>
                <a:spcPct val="110000"/>
              </a:lnSpc>
              <a:buNone/>
            </a:pPr>
            <a:r>
              <a:rPr lang="en-US" altLang="zh-CN" sz="2000" b="0" dirty="0">
                <a:latin typeface="Times New Roman" panose="02020603050405020304" pitchFamily="18" charset="0"/>
              </a:rPr>
              <a:t>Listing the education experience in reverse chronological order.</a:t>
            </a:r>
            <a:endParaRPr lang="en-US" altLang="zh-CN" sz="2000" b="0" dirty="0">
              <a:latin typeface="Times New Roman" panose="02020603050405020304" pitchFamily="18" charset="0"/>
            </a:endParaRPr>
          </a:p>
          <a:p>
            <a:pPr marL="609600" indent="-609600">
              <a:lnSpc>
                <a:spcPct val="110000"/>
              </a:lnSpc>
              <a:buNone/>
            </a:pPr>
            <a:r>
              <a:rPr lang="en-US" altLang="zh-CN" sz="2000" b="0" dirty="0">
                <a:latin typeface="Times New Roman" panose="02020603050405020304" pitchFamily="18" charset="0"/>
              </a:rPr>
              <a:t>Presenting the work experience in reverse chronological order.</a:t>
            </a:r>
            <a:endParaRPr lang="en-US" altLang="zh-CN" sz="2000" b="0" dirty="0">
              <a:latin typeface="Times New Roman" panose="02020603050405020304" pitchFamily="18" charset="0"/>
            </a:endParaRPr>
          </a:p>
          <a:p>
            <a:pPr marL="609600" indent="-609600">
              <a:lnSpc>
                <a:spcPct val="110000"/>
              </a:lnSpc>
              <a:buNone/>
            </a:pPr>
            <a:r>
              <a:rPr lang="en-US" altLang="zh-CN" sz="2000" b="0" dirty="0">
                <a:latin typeface="Times New Roman" panose="02020603050405020304" pitchFamily="18" charset="0"/>
              </a:rPr>
              <a:t>Convincing employers more information supporting work objective,</a:t>
            </a:r>
            <a:endParaRPr lang="en-US" altLang="zh-CN" sz="2000" b="0" dirty="0">
              <a:latin typeface="Times New Roman" panose="02020603050405020304" pitchFamily="18" charset="0"/>
            </a:endParaRPr>
          </a:p>
          <a:p>
            <a:pPr marL="609600" indent="-609600">
              <a:lnSpc>
                <a:spcPct val="110000"/>
              </a:lnSpc>
              <a:buNone/>
            </a:pPr>
            <a:r>
              <a:rPr lang="en-US" altLang="zh-CN" sz="2000" b="0" dirty="0">
                <a:latin typeface="Times New Roman" panose="02020603050405020304" pitchFamily="18" charset="0"/>
              </a:rPr>
              <a:t>  such </a:t>
            </a:r>
            <a:r>
              <a:rPr lang="en-US" altLang="zh-CN" sz="2000" b="0" dirty="0">
                <a:latin typeface="Times New Roman" panose="02020603050405020304" pitchFamily="18" charset="0"/>
                <a:sym typeface="+mn-ea"/>
              </a:rPr>
              <a:t>as qualifications, certificates and so on.</a:t>
            </a:r>
            <a:endParaRPr lang="en-US" altLang="zh-CN" sz="2000" b="0" dirty="0">
              <a:latin typeface="Times New Roman" panose="02020603050405020304" pitchFamily="18" charset="0"/>
            </a:endParaRPr>
          </a:p>
          <a:p>
            <a:pPr marL="609600" indent="-609600">
              <a:lnSpc>
                <a:spcPct val="110000"/>
              </a:lnSpc>
              <a:buNone/>
            </a:pPr>
            <a:r>
              <a:rPr lang="en-US" altLang="zh-CN" sz="2000" b="0" dirty="0">
                <a:latin typeface="Times New Roman" panose="02020603050405020304" pitchFamily="18" charset="0"/>
              </a:rPr>
              <a:t> Information of references is optional.</a:t>
            </a:r>
            <a:endParaRPr lang="zh-CN" altLang="en-US" sz="2000" b="0" dirty="0">
              <a:latin typeface="Times New Roman" panose="02020603050405020304" pitchFamily="18" charset="0"/>
            </a:endParaRPr>
          </a:p>
        </p:txBody>
      </p:sp>
      <p:sp>
        <p:nvSpPr>
          <p:cNvPr id="2" name="Rectangle 8"/>
          <p:cNvSpPr/>
          <p:nvPr/>
        </p:nvSpPr>
        <p:spPr>
          <a:xfrm>
            <a:off x="1099185" y="4105275"/>
            <a:ext cx="5701030" cy="398780"/>
          </a:xfrm>
          <a:prstGeom prst="rect">
            <a:avLst/>
          </a:prstGeom>
          <a:noFill/>
          <a:ln w="9525">
            <a:noFill/>
          </a:ln>
        </p:spPr>
        <p:txBody>
          <a:bodyPr wrap="square">
            <a:spAutoFit/>
          </a:bodyPr>
          <a:p>
            <a:pPr>
              <a:spcBef>
                <a:spcPct val="20000"/>
              </a:spcBef>
              <a:buSzPct val="85000"/>
              <a:buFont typeface="Wingdings" panose="05000000000000000000" pitchFamily="2" charset="2"/>
            </a:pPr>
            <a:r>
              <a:rPr lang="en-US" altLang="zh-CN" sz="2000" b="0" dirty="0">
                <a:solidFill>
                  <a:srgbClr val="282917"/>
                </a:solidFill>
                <a:latin typeface="Times New Roman" panose="02020603050405020304" pitchFamily="18" charset="0"/>
              </a:rPr>
              <a:t> Step 6:</a:t>
            </a:r>
            <a:r>
              <a:rPr lang="en-US" altLang="zh-CN" dirty="0">
                <a:latin typeface="Arial" panose="020B0604020202020204" pitchFamily="34" charset="0"/>
              </a:rPr>
              <a:t>                                           </a:t>
            </a:r>
            <a:endParaRPr lang="zh-CN" altLang="zh-CN" dirty="0">
              <a:latin typeface="Arial" panose="020B0604020202020204" pitchFamily="34" charset="0"/>
            </a:endParaRPr>
          </a:p>
        </p:txBody>
      </p:sp>
      <p:cxnSp>
        <p:nvCxnSpPr>
          <p:cNvPr id="3" name="直接连接符 2"/>
          <p:cNvCxnSpPr/>
          <p:nvPr/>
        </p:nvCxnSpPr>
        <p:spPr>
          <a:xfrm flipV="1">
            <a:off x="2584450" y="4019233"/>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531110" y="4489133"/>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 calcmode="lin" valueType="num">
                                      <p:cBhvr additive="base">
                                        <p:cTn id="13"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603">
                                            <p:txEl>
                                              <p:pRg st="2" end="2"/>
                                            </p:txEl>
                                          </p:spTgt>
                                        </p:tgtEl>
                                        <p:attrNameLst>
                                          <p:attrName>style.visibility</p:attrName>
                                        </p:attrNameLst>
                                      </p:cBhvr>
                                      <p:to>
                                        <p:strVal val="visible"/>
                                      </p:to>
                                    </p:set>
                                    <p:anim calcmode="lin" valueType="num">
                                      <p:cBhvr additive="base">
                                        <p:cTn id="19"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603">
                                            <p:txEl>
                                              <p:pRg st="3" end="3"/>
                                            </p:txEl>
                                          </p:spTgt>
                                        </p:tgtEl>
                                        <p:attrNameLst>
                                          <p:attrName>style.visibility</p:attrName>
                                        </p:attrNameLst>
                                      </p:cBhvr>
                                      <p:to>
                                        <p:strVal val="visible"/>
                                      </p:to>
                                    </p:set>
                                    <p:anim calcmode="lin" valueType="num">
                                      <p:cBhvr additive="base">
                                        <p:cTn id="25"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603">
                                            <p:txEl>
                                              <p:pRg st="4" end="4"/>
                                            </p:txEl>
                                          </p:spTgt>
                                        </p:tgtEl>
                                        <p:attrNameLst>
                                          <p:attrName>style.visibility</p:attrName>
                                        </p:attrNameLst>
                                      </p:cBhvr>
                                      <p:to>
                                        <p:strVal val="visible"/>
                                      </p:to>
                                    </p:set>
                                    <p:anim calcmode="lin" valueType="num">
                                      <p:cBhvr additive="base">
                                        <p:cTn id="31" dur="5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60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603">
                                            <p:txEl>
                                              <p:pRg st="5" end="5"/>
                                            </p:txEl>
                                          </p:spTgt>
                                        </p:tgtEl>
                                        <p:attrNameLst>
                                          <p:attrName>style.visibility</p:attrName>
                                        </p:attrNameLst>
                                      </p:cBhvr>
                                      <p:to>
                                        <p:strVal val="visible"/>
                                      </p:to>
                                    </p:set>
                                    <p:anim calcmode="lin" valueType="num">
                                      <p:cBhvr additive="base">
                                        <p:cTn id="35" dur="5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56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5603">
                                            <p:txEl>
                                              <p:pRg st="6" end="6"/>
                                            </p:txEl>
                                          </p:spTgt>
                                        </p:tgtEl>
                                        <p:attrNameLst>
                                          <p:attrName>style.visibility</p:attrName>
                                        </p:attrNameLst>
                                      </p:cBhvr>
                                      <p:to>
                                        <p:strVal val="visible"/>
                                      </p:to>
                                    </p:set>
                                    <p:anim calcmode="lin" valueType="num">
                                      <p:cBhvr additive="base">
                                        <p:cTn id="41" dur="5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560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anchor="t" anchorCtr="0"/>
          <a:p>
            <a:pPr marL="0" indent="0" latinLnBrk="0">
              <a:lnSpc>
                <a:spcPct val="150000"/>
              </a:lnSpc>
              <a:spcBef>
                <a:spcPts val="0"/>
              </a:spcBef>
              <a:buNone/>
            </a:pPr>
            <a:r>
              <a:rPr lang="en-US" altLang="zh-CN" sz="2000" dirty="0">
                <a:solidFill>
                  <a:srgbClr val="282917"/>
                </a:solidFill>
                <a:latin typeface="Times New Roman" panose="02020603050405020304" pitchFamily="18" charset="0"/>
              </a:rPr>
              <a:t>In this unit, you will learn:  </a:t>
            </a:r>
            <a:endParaRPr lang="zh-CN" altLang="zh-CN" sz="2000" dirty="0">
              <a:solidFill>
                <a:srgbClr val="FF0000"/>
              </a:solidFill>
              <a:latin typeface="Times New Roman" panose="02020603050405020304" pitchFamily="18" charset="0"/>
            </a:endParaRPr>
          </a:p>
          <a:p>
            <a:pPr marL="0" indent="0" latinLnBrk="0">
              <a:lnSpc>
                <a:spcPct val="150000"/>
              </a:lnSpc>
              <a:spcBef>
                <a:spcPts val="0"/>
              </a:spcBef>
            </a:pPr>
            <a:r>
              <a:rPr lang="en-US" altLang="zh-CN" sz="2000" b="0" dirty="0">
                <a:solidFill>
                  <a:schemeClr val="tx1"/>
                </a:solidFill>
                <a:latin typeface="Times New Roman" panose="02020603050405020304" pitchFamily="18" charset="0"/>
              </a:rPr>
              <a:t>the connotation of a resume; </a:t>
            </a:r>
            <a:endParaRPr lang="en-US" altLang="zh-CN" sz="2000" b="0" dirty="0">
              <a:solidFill>
                <a:schemeClr val="tx1"/>
              </a:solidFill>
              <a:latin typeface="Times New Roman" panose="02020603050405020304" pitchFamily="18" charset="0"/>
            </a:endParaRPr>
          </a:p>
          <a:p>
            <a:pPr marL="0" indent="0" latinLnBrk="0">
              <a:lnSpc>
                <a:spcPct val="150000"/>
              </a:lnSpc>
              <a:spcBef>
                <a:spcPts val="0"/>
              </a:spcBef>
            </a:pPr>
            <a:r>
              <a:rPr lang="en-US" altLang="zh-CN" sz="2000" b="0" dirty="0">
                <a:solidFill>
                  <a:schemeClr val="tx1"/>
                </a:solidFill>
                <a:latin typeface="Times New Roman" panose="02020603050405020304" pitchFamily="18" charset="0"/>
              </a:rPr>
              <a:t>the common types of the resume;</a:t>
            </a:r>
            <a:endParaRPr lang="en-US" altLang="zh-CN" sz="2000" b="0" dirty="0">
              <a:solidFill>
                <a:schemeClr val="tx1"/>
              </a:solidFill>
              <a:latin typeface="Times New Roman" panose="02020603050405020304" pitchFamily="18" charset="0"/>
            </a:endParaRPr>
          </a:p>
          <a:p>
            <a:pPr marL="0" indent="0" latinLnBrk="0">
              <a:lnSpc>
                <a:spcPct val="100000"/>
              </a:lnSpc>
              <a:spcBef>
                <a:spcPts val="0"/>
              </a:spcBef>
            </a:pPr>
            <a:r>
              <a:rPr lang="en-US" altLang="zh-CN" sz="2000" b="0" dirty="0">
                <a:solidFill>
                  <a:schemeClr val="tx1"/>
                </a:solidFill>
                <a:latin typeface="Times New Roman" panose="02020603050405020304" pitchFamily="18" charset="0"/>
              </a:rPr>
              <a:t>the basic components and the format of a resume; </a:t>
            </a:r>
            <a:endParaRPr lang="en-US" altLang="zh-CN" sz="2000" b="0" dirty="0">
              <a:solidFill>
                <a:schemeClr val="tx1"/>
              </a:solidFill>
              <a:latin typeface="Times New Roman" panose="02020603050405020304" pitchFamily="18" charset="0"/>
            </a:endParaRPr>
          </a:p>
          <a:p>
            <a:pPr marL="0" indent="0" latinLnBrk="0">
              <a:lnSpc>
                <a:spcPct val="100000"/>
              </a:lnSpc>
              <a:spcBef>
                <a:spcPts val="0"/>
              </a:spcBef>
            </a:pPr>
            <a:r>
              <a:rPr lang="en-US" altLang="zh-CN" sz="2000" b="0" dirty="0">
                <a:solidFill>
                  <a:schemeClr val="tx1"/>
                </a:solidFill>
                <a:latin typeface="Times New Roman" panose="02020603050405020304" pitchFamily="18" charset="0"/>
              </a:rPr>
              <a:t>the workplace requirements for writing resumes.</a:t>
            </a:r>
            <a:r>
              <a:rPr lang="en-US" altLang="zh-CN" dirty="0"/>
              <a:t> </a:t>
            </a:r>
            <a:r>
              <a:rPr lang="en-US" altLang="zh-CN" b="0" dirty="0">
                <a:latin typeface="Times New Roman" panose="02020603050405020304" pitchFamily="18" charset="0"/>
              </a:rPr>
              <a:t>         </a:t>
            </a:r>
            <a:endParaRPr lang="en-US" altLang="zh-CN" b="0" dirty="0">
              <a:latin typeface="Times New Roman" panose="02020603050405020304" pitchFamily="18" charset="0"/>
            </a:endParaRPr>
          </a:p>
        </p:txBody>
      </p:sp>
      <p:sp>
        <p:nvSpPr>
          <p:cNvPr id="4099" name="标题 1"/>
          <p:cNvSpPr>
            <a:spLocks noGrp="1"/>
          </p:cNvSpPr>
          <p:nvPr>
            <p:ph type="title"/>
          </p:nvPr>
        </p:nvSpPr>
        <p:spPr>
          <a:xfrm>
            <a:off x="1016000" y="0"/>
            <a:ext cx="7958138" cy="1011238"/>
          </a:xfrm>
        </p:spPr>
        <p:txBody>
          <a:bodyPr vert="horz" wrap="square" lIns="91440" tIns="45720" rIns="91440" bIns="45720" anchor="ctr" anchorCtr="0"/>
          <a:p>
            <a:br>
              <a:rPr lang="en-US" altLang="zh-CN" dirty="0">
                <a:solidFill>
                  <a:schemeClr val="tx1"/>
                </a:solidFill>
              </a:rPr>
            </a:br>
            <a:r>
              <a:rPr lang="en-US" altLang="zh-CN" dirty="0">
                <a:solidFill>
                  <a:srgbClr val="282917"/>
                </a:solidFill>
                <a:latin typeface="Times New Roman" panose="02020603050405020304" pitchFamily="18" charset="0"/>
              </a:rPr>
              <a:t>Ⅰ. </a:t>
            </a:r>
            <a:r>
              <a:rPr lang="en-US" altLang="zh-CN" u="sng" dirty="0">
                <a:solidFill>
                  <a:srgbClr val="282917"/>
                </a:solidFill>
                <a:latin typeface="Times New Roman" panose="02020603050405020304" pitchFamily="18" charset="0"/>
              </a:rPr>
              <a:t>Learning Objectives</a:t>
            </a: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eaLnBrk="1" hangingPunct="1"/>
            <a:endParaRPr lang="zh-CN" altLang="en-US" b="0" dirty="0">
              <a:latin typeface="Arial" panose="020B0604020202020204" pitchFamily="34" charset="0"/>
            </a:endParaRPr>
          </a:p>
          <a:p>
            <a:pPr eaLnBrk="1" hangingPunct="1"/>
            <a:r>
              <a:rPr lang="en-US" altLang="zh-CN" sz="2000" b="0" dirty="0">
                <a:latin typeface="Times New Roman" panose="02020603050405020304" pitchFamily="18" charset="0"/>
              </a:rPr>
              <a:t>   Master Degree </a:t>
            </a:r>
            <a:r>
              <a:rPr lang="zh-CN" altLang="en-US" sz="2000" b="0" dirty="0">
                <a:latin typeface="Times New Roman" panose="02020603050405020304" pitchFamily="18" charset="0"/>
              </a:rPr>
              <a:t>硕士学位</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B.A. Degree</a:t>
            </a:r>
            <a:r>
              <a:rPr lang="zh-CN" altLang="en-US" sz="2000" b="0" dirty="0">
                <a:latin typeface="Times New Roman" panose="02020603050405020304" pitchFamily="18" charset="0"/>
              </a:rPr>
              <a:t>学士学位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Co-translator </a:t>
            </a:r>
            <a:r>
              <a:rPr lang="zh-CN" altLang="en-US" sz="2000" b="0" dirty="0">
                <a:latin typeface="Times New Roman" panose="02020603050405020304" pitchFamily="18" charset="0"/>
              </a:rPr>
              <a:t>合作翻译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the Session of the International Federation of Landscape Architects</a:t>
            </a:r>
            <a:endParaRPr lang="en-US" altLang="zh-CN"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a:t>
            </a:r>
            <a:r>
              <a:rPr lang="zh-CN" altLang="en-US" sz="2000" b="0" dirty="0">
                <a:latin typeface="Times New Roman" panose="02020603050405020304" pitchFamily="18" charset="0"/>
              </a:rPr>
              <a:t>国际景观建筑师联合会会议</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shorthand </a:t>
            </a:r>
            <a:r>
              <a:rPr lang="zh-CN" altLang="en-US" sz="2000" b="0" dirty="0">
                <a:latin typeface="Times New Roman" panose="02020603050405020304" pitchFamily="18" charset="0"/>
              </a:rPr>
              <a:t>速记</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intercultural </a:t>
            </a:r>
            <a:r>
              <a:rPr lang="zh-CN" altLang="en-US" sz="2000" b="0" dirty="0">
                <a:latin typeface="Times New Roman" panose="02020603050405020304" pitchFamily="18" charset="0"/>
              </a:rPr>
              <a:t>跨文化的                   </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   Available upon request </a:t>
            </a:r>
            <a:r>
              <a:rPr lang="zh-CN" altLang="en-US" sz="2000" b="0" dirty="0">
                <a:latin typeface="Times New Roman" panose="02020603050405020304" pitchFamily="18" charset="0"/>
              </a:rPr>
              <a:t>经要求可提供</a:t>
            </a:r>
            <a:r>
              <a:rPr lang="zh-CN" altLang="en-US" sz="2000" dirty="0">
                <a:latin typeface="Times New Roman" panose="02020603050405020304" pitchFamily="18" charset="0"/>
              </a:rPr>
              <a:t> </a:t>
            </a:r>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eaLnBrk="1" hangingPunct="1">
              <a:spcBef>
                <a:spcPts val="625"/>
              </a:spcBef>
              <a:spcAft>
                <a:spcPts val="500"/>
              </a:spcAft>
            </a:pPr>
            <a:r>
              <a:rPr lang="zh-CN" altLang="en-US" sz="2000" dirty="0">
                <a:latin typeface="Times New Roman" panose="02020603050405020304" pitchFamily="18" charset="0"/>
              </a:rPr>
              <a:t>                               </a:t>
            </a:r>
            <a:endParaRPr lang="en-US" altLang="zh-CN" sz="2000" b="0" dirty="0">
              <a:solidFill>
                <a:srgbClr val="32220E"/>
              </a:solidFill>
              <a:latin typeface="Times New Roman" panose="02020603050405020304" pitchFamily="18" charset="0"/>
            </a:endParaRPr>
          </a:p>
          <a:p>
            <a:pPr eaLnBrk="1" hangingPunct="1"/>
            <a:endParaRPr lang="zh-CN" altLang="zh-CN"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26627" name="内容占位符 2"/>
          <p:cNvSpPr>
            <a:spLocks noGrp="1"/>
          </p:cNvSpPr>
          <p:nvPr>
            <p:ph idx="1"/>
          </p:nvPr>
        </p:nvSpPr>
        <p:spPr>
          <a:xfrm>
            <a:off x="1238250" y="1444625"/>
            <a:ext cx="7753350" cy="508000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rPr>
              <a:t>Words</a:t>
            </a:r>
            <a:endParaRPr lang="en-US" altLang="zh-CN" sz="2000" dirty="0">
              <a:solidFill>
                <a:srgbClr val="282917"/>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accomplishments n.  </a:t>
            </a:r>
            <a:r>
              <a:rPr lang="zh-CN" altLang="en-US" sz="2000" b="0" dirty="0">
                <a:solidFill>
                  <a:schemeClr val="tx1"/>
                </a:solidFill>
                <a:latin typeface="Times New Roman" panose="02020603050405020304" pitchFamily="18" charset="0"/>
              </a:rPr>
              <a:t>成就            </a:t>
            </a:r>
            <a:r>
              <a:rPr lang="en-US" altLang="zh-CN" sz="2000" b="0" dirty="0">
                <a:solidFill>
                  <a:schemeClr val="tx1"/>
                </a:solidFill>
                <a:latin typeface="Times New Roman" panose="02020603050405020304" pitchFamily="18" charset="0"/>
              </a:rPr>
              <a:t>administrative adj. </a:t>
            </a:r>
            <a:r>
              <a:rPr lang="zh-CN" altLang="en-US" sz="2000" b="0" dirty="0">
                <a:solidFill>
                  <a:schemeClr val="tx1"/>
                </a:solidFill>
                <a:latin typeface="Times New Roman" panose="02020603050405020304" pitchFamily="18" charset="0"/>
              </a:rPr>
              <a:t>管理的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commerce n.</a:t>
            </a:r>
            <a:r>
              <a:rPr lang="zh-CN" altLang="en-US" sz="2000" b="0" dirty="0">
                <a:solidFill>
                  <a:schemeClr val="tx1"/>
                </a:solidFill>
                <a:latin typeface="Times New Roman" panose="02020603050405020304" pitchFamily="18" charset="0"/>
              </a:rPr>
              <a:t>商业                         </a:t>
            </a:r>
            <a:r>
              <a:rPr lang="en-US" altLang="zh-CN" sz="2000" b="0" dirty="0">
                <a:solidFill>
                  <a:schemeClr val="tx1"/>
                </a:solidFill>
                <a:latin typeface="Times New Roman" panose="02020603050405020304" pitchFamily="18" charset="0"/>
              </a:rPr>
              <a:t>department n.  </a:t>
            </a:r>
            <a:r>
              <a:rPr lang="zh-CN" altLang="en-US" sz="2000" b="0" dirty="0">
                <a:solidFill>
                  <a:schemeClr val="tx1"/>
                </a:solidFill>
                <a:latin typeface="Times New Roman" panose="02020603050405020304" pitchFamily="18" charset="0"/>
              </a:rPr>
              <a:t>所在系名</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education n.</a:t>
            </a:r>
            <a:r>
              <a:rPr lang="zh-CN" altLang="en-US" sz="2000" b="0" dirty="0">
                <a:solidFill>
                  <a:schemeClr val="tx1"/>
                </a:solidFill>
                <a:latin typeface="Times New Roman" panose="02020603050405020304" pitchFamily="18" charset="0"/>
              </a:rPr>
              <a:t>教育背景                   </a:t>
            </a:r>
            <a:r>
              <a:rPr lang="en-US" altLang="zh-CN" sz="2000" b="0" dirty="0">
                <a:solidFill>
                  <a:schemeClr val="tx1"/>
                </a:solidFill>
                <a:latin typeface="Times New Roman" panose="02020603050405020304" pitchFamily="18" charset="0"/>
              </a:rPr>
              <a:t>post n.</a:t>
            </a:r>
            <a:r>
              <a:rPr lang="zh-CN" altLang="en-US" sz="2000" b="0" dirty="0">
                <a:solidFill>
                  <a:schemeClr val="tx1"/>
                </a:solidFill>
                <a:latin typeface="Times New Roman" panose="02020603050405020304" pitchFamily="18" charset="0"/>
              </a:rPr>
              <a:t>职位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publication n.</a:t>
            </a:r>
            <a:r>
              <a:rPr lang="zh-CN" altLang="en-US" sz="2000" b="0" dirty="0">
                <a:solidFill>
                  <a:schemeClr val="tx1"/>
                </a:solidFill>
                <a:latin typeface="Times New Roman" panose="02020603050405020304" pitchFamily="18" charset="0"/>
              </a:rPr>
              <a:t>出版物                    </a:t>
            </a:r>
            <a:r>
              <a:rPr lang="en-US" altLang="zh-CN" sz="2000" b="0" dirty="0">
                <a:solidFill>
                  <a:schemeClr val="tx1"/>
                </a:solidFill>
                <a:latin typeface="Times New Roman" panose="02020603050405020304" pitchFamily="18" charset="0"/>
              </a:rPr>
              <a:t>qualifications n.</a:t>
            </a:r>
            <a:r>
              <a:rPr lang="zh-CN" altLang="en-US" sz="2000" b="0" dirty="0">
                <a:solidFill>
                  <a:schemeClr val="tx1"/>
                </a:solidFill>
                <a:latin typeface="Times New Roman" panose="02020603050405020304" pitchFamily="18" charset="0"/>
              </a:rPr>
              <a:t>任职资格</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references n.</a:t>
            </a:r>
            <a:r>
              <a:rPr lang="zh-CN" altLang="en-US" sz="2000" b="0" dirty="0">
                <a:solidFill>
                  <a:schemeClr val="tx1"/>
                </a:solidFill>
                <a:latin typeface="Times New Roman" panose="02020603050405020304" pitchFamily="18" charset="0"/>
              </a:rPr>
              <a:t>证明人                      </a:t>
            </a:r>
            <a:r>
              <a:rPr lang="en-US" altLang="zh-CN" sz="2000" b="0" dirty="0">
                <a:solidFill>
                  <a:schemeClr val="tx1"/>
                </a:solidFill>
                <a:latin typeface="Times New Roman" panose="02020603050405020304" pitchFamily="18" charset="0"/>
              </a:rPr>
              <a:t>responsibilities n.</a:t>
            </a:r>
            <a:r>
              <a:rPr lang="zh-CN" altLang="en-US" sz="2000" b="0" dirty="0">
                <a:solidFill>
                  <a:schemeClr val="tx1"/>
                </a:solidFill>
                <a:latin typeface="Times New Roman" panose="02020603050405020304" pitchFamily="18" charset="0"/>
              </a:rPr>
              <a:t>职责</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scholarship n.</a:t>
            </a:r>
            <a:r>
              <a:rPr lang="zh-CN" altLang="en-US" sz="2000" b="0" dirty="0">
                <a:solidFill>
                  <a:schemeClr val="tx1"/>
                </a:solidFill>
                <a:latin typeface="Times New Roman" panose="02020603050405020304" pitchFamily="18" charset="0"/>
              </a:rPr>
              <a:t>奖学金                    </a:t>
            </a:r>
            <a:r>
              <a:rPr lang="en-US" altLang="zh-CN" sz="2000" b="0" dirty="0">
                <a:solidFill>
                  <a:schemeClr val="tx1"/>
                </a:solidFill>
                <a:latin typeface="Times New Roman" panose="02020603050405020304" pitchFamily="18" charset="0"/>
              </a:rPr>
              <a:t>skills n.</a:t>
            </a:r>
            <a:r>
              <a:rPr lang="zh-CN" altLang="en-US" sz="2000" b="0" dirty="0">
                <a:solidFill>
                  <a:schemeClr val="tx1"/>
                </a:solidFill>
                <a:latin typeface="Times New Roman" panose="02020603050405020304" pitchFamily="18" charset="0"/>
              </a:rPr>
              <a:t>技能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training n.</a:t>
            </a:r>
            <a:r>
              <a:rPr lang="zh-CN" altLang="en-US" sz="2000" b="0" dirty="0">
                <a:solidFill>
                  <a:schemeClr val="tx1"/>
                </a:solidFill>
                <a:latin typeface="Times New Roman" panose="02020603050405020304" pitchFamily="18" charset="0"/>
              </a:rPr>
              <a:t>职业培训</a:t>
            </a:r>
            <a:r>
              <a:rPr lang="zh-CN" altLang="en-US" sz="2000" dirty="0">
                <a:solidFill>
                  <a:schemeClr val="tx1"/>
                </a:solidFill>
                <a:latin typeface="Times New Roman" panose="02020603050405020304" pitchFamily="18" charset="0"/>
              </a:rPr>
              <a:t> </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内容占位符 2"/>
          <p:cNvSpPr>
            <a:spLocks noGrp="1"/>
          </p:cNvSpPr>
          <p:nvPr>
            <p:ph idx="1"/>
          </p:nvPr>
        </p:nvSpPr>
        <p:spPr>
          <a:xfrm>
            <a:off x="1479550" y="677228"/>
            <a:ext cx="7664450" cy="5211762"/>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rPr>
              <a:t>Phrases    </a:t>
            </a:r>
            <a:endParaRPr lang="zh-CN" altLang="zh-CN" sz="2000" dirty="0">
              <a:solidFill>
                <a:srgbClr val="282917"/>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duties and responsibilities </a:t>
            </a:r>
            <a:r>
              <a:rPr lang="zh-CN" altLang="en-US" sz="2000" b="0" dirty="0">
                <a:solidFill>
                  <a:schemeClr val="tx1"/>
                </a:solidFill>
                <a:latin typeface="Times New Roman" panose="02020603050405020304" pitchFamily="18" charset="0"/>
              </a:rPr>
              <a:t>职责</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extracurricular activities </a:t>
            </a:r>
            <a:r>
              <a:rPr lang="zh-CN" altLang="en-US" sz="2000" b="0" dirty="0">
                <a:solidFill>
                  <a:schemeClr val="tx1"/>
                </a:solidFill>
                <a:latin typeface="Times New Roman" panose="02020603050405020304" pitchFamily="18" charset="0"/>
              </a:rPr>
              <a:t>课外活动</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honors and awards </a:t>
            </a:r>
            <a:r>
              <a:rPr lang="zh-CN" altLang="en-US" sz="2000" b="0" dirty="0">
                <a:solidFill>
                  <a:schemeClr val="tx1"/>
                </a:solidFill>
                <a:latin typeface="Times New Roman" panose="02020603050405020304" pitchFamily="18" charset="0"/>
              </a:rPr>
              <a:t>荣誉和奖励</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marital status </a:t>
            </a:r>
            <a:r>
              <a:rPr lang="zh-CN" altLang="en-US" sz="2000" b="0" dirty="0">
                <a:solidFill>
                  <a:schemeClr val="tx1"/>
                </a:solidFill>
                <a:latin typeface="Times New Roman" panose="02020603050405020304" pitchFamily="18" charset="0"/>
              </a:rPr>
              <a:t>婚姻状况</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main courses </a:t>
            </a:r>
            <a:r>
              <a:rPr lang="zh-CN" altLang="en-US" sz="2000" b="0" dirty="0">
                <a:solidFill>
                  <a:schemeClr val="tx1"/>
                </a:solidFill>
                <a:latin typeface="Times New Roman" panose="02020603050405020304" pitchFamily="18" charset="0"/>
              </a:rPr>
              <a:t>主修课程</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major courses</a:t>
            </a:r>
            <a:r>
              <a:rPr lang="zh-CN" altLang="en-US" sz="2000" b="0" dirty="0">
                <a:solidFill>
                  <a:schemeClr val="tx1"/>
                </a:solidFill>
                <a:latin typeface="Times New Roman" panose="02020603050405020304" pitchFamily="18" charset="0"/>
              </a:rPr>
              <a:t>专业课程</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personal strengths </a:t>
            </a:r>
            <a:r>
              <a:rPr lang="zh-CN" altLang="en-US" sz="2000" b="0" dirty="0">
                <a:solidFill>
                  <a:schemeClr val="tx1"/>
                </a:solidFill>
                <a:latin typeface="Times New Roman" panose="02020603050405020304" pitchFamily="18" charset="0"/>
              </a:rPr>
              <a:t>个人优势</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positive personality </a:t>
            </a:r>
            <a:r>
              <a:rPr lang="zh-CN" altLang="en-US" sz="2000" b="0" dirty="0">
                <a:solidFill>
                  <a:schemeClr val="tx1"/>
                </a:solidFill>
                <a:latin typeface="Times New Roman" panose="02020603050405020304" pitchFamily="18" charset="0"/>
              </a:rPr>
              <a:t>个性</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social activities/practice </a:t>
            </a:r>
            <a:r>
              <a:rPr lang="zh-CN" altLang="en-US" sz="2000" b="0" dirty="0">
                <a:solidFill>
                  <a:schemeClr val="tx1"/>
                </a:solidFill>
                <a:latin typeface="Times New Roman" panose="02020603050405020304" pitchFamily="18" charset="0"/>
              </a:rPr>
              <a:t>社会活动</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实践</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special courses </a:t>
            </a:r>
            <a:r>
              <a:rPr lang="zh-CN" altLang="en-US" sz="2000" b="0" dirty="0">
                <a:solidFill>
                  <a:schemeClr val="tx1"/>
                </a:solidFill>
                <a:latin typeface="Times New Roman" panose="02020603050405020304" pitchFamily="18" charset="0"/>
              </a:rPr>
              <a:t>选修课程</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special training</a:t>
            </a:r>
            <a:r>
              <a:rPr lang="zh-CN" altLang="en-US" sz="2000" b="0" dirty="0">
                <a:solidFill>
                  <a:schemeClr val="tx1"/>
                </a:solidFill>
                <a:latin typeface="Times New Roman" panose="02020603050405020304" pitchFamily="18" charset="0"/>
              </a:rPr>
              <a:t>特殊培训</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vacation job   </a:t>
            </a:r>
            <a:r>
              <a:rPr lang="zh-CN" altLang="en-US" sz="2000" b="0" dirty="0">
                <a:solidFill>
                  <a:schemeClr val="tx1"/>
                </a:solidFill>
                <a:latin typeface="Times New Roman" panose="02020603050405020304" pitchFamily="18" charset="0"/>
              </a:rPr>
              <a:t>假期工作</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willingness to relocate/travel </a:t>
            </a:r>
            <a:r>
              <a:rPr lang="zh-CN" altLang="en-US" sz="2000" b="0" dirty="0">
                <a:solidFill>
                  <a:schemeClr val="tx1"/>
                </a:solidFill>
                <a:latin typeface="Times New Roman" panose="02020603050405020304" pitchFamily="18" charset="0"/>
              </a:rPr>
              <a:t>愿意异地工作、愿意出差</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内容占位符 2"/>
          <p:cNvSpPr>
            <a:spLocks noGrp="1"/>
          </p:cNvSpPr>
          <p:nvPr>
            <p:ph idx="1"/>
          </p:nvPr>
        </p:nvSpPr>
        <p:spPr>
          <a:xfrm>
            <a:off x="1182688" y="86995"/>
            <a:ext cx="7961312" cy="5124450"/>
          </a:xfrm>
        </p:spPr>
        <p:txBody>
          <a:bodyPr vert="horz" wrap="square" lIns="91440" tIns="45720" rIns="91440" bIns="45720" anchor="t" anchorCtr="0"/>
          <a:p>
            <a:pPr>
              <a:buNone/>
            </a:pPr>
            <a:endParaRPr lang="en-US" altLang="zh-CN" dirty="0">
              <a:latin typeface="Times New Roman" panose="02020603050405020304" pitchFamily="18" charset="0"/>
            </a:endParaRPr>
          </a:p>
          <a:p>
            <a:pPr>
              <a:buNone/>
            </a:pPr>
            <a:r>
              <a:rPr lang="en-US" altLang="zh-CN" sz="2000" dirty="0">
                <a:solidFill>
                  <a:srgbClr val="282917"/>
                </a:solidFill>
                <a:latin typeface="Times New Roman" panose="02020603050405020304" pitchFamily="18" charset="0"/>
              </a:rPr>
              <a:t>2.	Sentence Structures</a:t>
            </a:r>
            <a:endParaRPr lang="en-US" altLang="zh-CN" sz="2000" dirty="0">
              <a:solidFill>
                <a:srgbClr val="282917"/>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1</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Good university education with English as my major combined with practical experience in translating business documents. </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良好的大学教育</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主修英语，有翻译商务文件的实际经验。</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with ... as my major</a:t>
            </a:r>
            <a:r>
              <a:rPr lang="zh-CN" altLang="en-US" sz="2000" b="0" dirty="0">
                <a:solidFill>
                  <a:schemeClr val="tx1"/>
                </a:solidFill>
                <a:latin typeface="Times New Roman" panose="02020603050405020304" pitchFamily="18" charset="0"/>
              </a:rPr>
              <a:t>主修</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Good university education with German as my major. </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我受过良好的大学教育，主修德语。</a:t>
            </a:r>
            <a:endParaRPr lang="zh-CN" altLang="en-US" sz="2000" b="0" dirty="0">
              <a:solidFill>
                <a:schemeClr val="tx1"/>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(2)	</a:t>
            </a:r>
            <a:r>
              <a:rPr lang="en-US" altLang="zh-CN" sz="2000" b="0" dirty="0">
                <a:solidFill>
                  <a:schemeClr val="tx1"/>
                </a:solidFill>
                <a:latin typeface="Times New Roman" panose="02020603050405020304" pitchFamily="18" charset="0"/>
              </a:rPr>
              <a:t>Majored in Business English, courses are covered as follows: International Finance, Comprehensive English, and International Trade Practices.</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主修商务英语，课程涵盖如下：国际金融，综合英语，国际贸易实务。</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Majored in </a:t>
            </a:r>
            <a:r>
              <a:rPr lang="zh-CN" altLang="en-US" sz="2000" b="0" dirty="0">
                <a:solidFill>
                  <a:schemeClr val="tx1"/>
                </a:solidFill>
                <a:latin typeface="Times New Roman" panose="02020603050405020304" pitchFamily="18" charset="0"/>
              </a:rPr>
              <a:t>主修 </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Majored in Mathematics. </a:t>
            </a:r>
            <a:r>
              <a:rPr lang="zh-CN" altLang="en-US" sz="2000" b="0" dirty="0">
                <a:solidFill>
                  <a:schemeClr val="tx1"/>
                </a:solidFill>
                <a:latin typeface="Times New Roman" panose="02020603050405020304" pitchFamily="18" charset="0"/>
              </a:rPr>
              <a:t>主修数学</a:t>
            </a:r>
            <a:r>
              <a:rPr lang="zh-CN" altLang="en-US" b="0" dirty="0"/>
              <a:t>。</a:t>
            </a:r>
            <a:r>
              <a:rPr lang="zh-CN" altLang="en-US" dirty="0"/>
              <a:t> </a:t>
            </a:r>
            <a:endParaRPr lang="en-US" altLang="zh-CN" sz="2000" b="0" dirty="0">
              <a:solidFill>
                <a:srgbClr val="282917"/>
              </a:solidFill>
              <a:latin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内容占位符 2"/>
          <p:cNvSpPr>
            <a:spLocks noGrp="1"/>
          </p:cNvSpPr>
          <p:nvPr>
            <p:ph idx="1"/>
          </p:nvPr>
        </p:nvSpPr>
        <p:spPr>
          <a:xfrm>
            <a:off x="1030288" y="1047433"/>
            <a:ext cx="7961312" cy="5360987"/>
          </a:xfrm>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rPr>
              <a:t>(3) </a:t>
            </a:r>
            <a:r>
              <a:rPr lang="en-US" altLang="zh-CN" sz="2000" b="0" dirty="0">
                <a:solidFill>
                  <a:schemeClr val="tx1"/>
                </a:solidFill>
                <a:latin typeface="Times New Roman" panose="02020603050405020304" pitchFamily="18" charset="0"/>
              </a:rPr>
              <a:t>Specialized courses pertaining to foreign trade: Marketing, English Correspondence, Import and Export Business.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和外贸相关的专门课程：市场营销、英语信函、进出口业务。</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Specialized courses pertaining to…</a:t>
            </a:r>
            <a:r>
              <a:rPr lang="zh-CN" altLang="en-US" sz="2000" b="0" dirty="0">
                <a:solidFill>
                  <a:schemeClr val="tx1"/>
                </a:solidFill>
                <a:latin typeface="Times New Roman" panose="02020603050405020304" pitchFamily="18" charset="0"/>
              </a:rPr>
              <a:t>和</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相关的专门课程</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Specialized courses pertaining to Personnel management </a:t>
            </a: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与人力资源管理相关的专门课程</a:t>
            </a:r>
            <a:r>
              <a:rPr lang="zh-CN" altLang="en-US" sz="2000" dirty="0">
                <a:solidFill>
                  <a:schemeClr val="tx1"/>
                </a:solidFill>
                <a:latin typeface="Times New Roman" panose="02020603050405020304" pitchFamily="18" charset="0"/>
              </a:rPr>
              <a:t> </a:t>
            </a:r>
            <a:endParaRPr lang="zh-CN" altLang="zh-CN" sz="2000" b="0" dirty="0">
              <a:solidFill>
                <a:schemeClr val="tx1"/>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(4) </a:t>
            </a:r>
            <a:r>
              <a:rPr lang="en-US" altLang="zh-CN" sz="2000" b="0" dirty="0">
                <a:solidFill>
                  <a:schemeClr val="tx1"/>
                </a:solidFill>
                <a:latin typeface="Times New Roman" panose="02020603050405020304" pitchFamily="18" charset="0"/>
              </a:rPr>
              <a:t>Passed Band 6 of CET, a good command of English in science and technology.</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Passed </a:t>
            </a:r>
            <a:r>
              <a:rPr lang="zh-CN" altLang="en-US" sz="2000" b="0" dirty="0">
                <a:solidFill>
                  <a:schemeClr val="tx1"/>
                </a:solidFill>
                <a:latin typeface="Times New Roman" panose="02020603050405020304" pitchFamily="18" charset="0"/>
              </a:rPr>
              <a:t>通过 </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考试；</a:t>
            </a:r>
            <a:r>
              <a:rPr lang="en-US" altLang="zh-CN" sz="2000" b="0" dirty="0">
                <a:solidFill>
                  <a:schemeClr val="tx1"/>
                </a:solidFill>
                <a:latin typeface="Times New Roman" panose="02020603050405020304" pitchFamily="18" charset="0"/>
              </a:rPr>
              <a:t>a good command of </a:t>
            </a:r>
            <a:r>
              <a:rPr lang="zh-CN" altLang="en-US" sz="2000" b="0" dirty="0">
                <a:solidFill>
                  <a:schemeClr val="tx1"/>
                </a:solidFill>
                <a:latin typeface="Times New Roman" panose="02020603050405020304" pitchFamily="18" charset="0"/>
              </a:rPr>
              <a:t>精通</a:t>
            </a:r>
            <a:r>
              <a:rPr lang="en-US" altLang="zh-CN" sz="2000" b="0" dirty="0">
                <a:solidFill>
                  <a:schemeClr val="tx1"/>
                </a:solidFill>
                <a:latin typeface="Times New Roman" panose="02020603050405020304" pitchFamily="18" charset="0"/>
              </a:rPr>
              <a:t>……</a:t>
            </a:r>
            <a:r>
              <a:rPr lang="en-US" altLang="zh-CN" dirty="0"/>
              <a:t> </a:t>
            </a:r>
            <a:endParaRPr lang="en-US" altLang="zh-CN" dirty="0"/>
          </a:p>
          <a:p>
            <a:pPr>
              <a:buNone/>
            </a:pPr>
            <a:r>
              <a:rPr lang="en-US" altLang="zh-CN" sz="2000" b="0" dirty="0">
                <a:solidFill>
                  <a:srgbClr val="282917"/>
                </a:solidFill>
                <a:latin typeface="Times New Roman" panose="02020603050405020304" pitchFamily="18" charset="0"/>
              </a:rPr>
              <a:t>(5) </a:t>
            </a:r>
            <a:r>
              <a:rPr lang="en-US" altLang="zh-CN" sz="2000" b="0" dirty="0">
                <a:solidFill>
                  <a:schemeClr val="tx1"/>
                </a:solidFill>
                <a:latin typeface="Times New Roman" panose="02020603050405020304" pitchFamily="18" charset="0"/>
              </a:rPr>
              <a:t>Work experience in personnel affairs in a foreign-funded enterprise and education in personnel management </a:t>
            </a:r>
            <a:r>
              <a:rPr lang="zh-CN" altLang="en-US" sz="2000" b="0" dirty="0">
                <a:solidFill>
                  <a:schemeClr val="tx1"/>
                </a:solidFill>
                <a:latin typeface="Times New Roman" panose="02020603050405020304" pitchFamily="18" charset="0"/>
              </a:rPr>
              <a:t>外商投资企业人事事务的工作经验和人事管理相关的教育。</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Work experience in…  and education in …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方面的经验和</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方面的教育</a:t>
            </a:r>
            <a:endParaRPr lang="zh-CN" altLang="zh-CN" sz="2000" b="0" dirty="0">
              <a:solidFill>
                <a:srgbClr val="282917"/>
              </a:solidFill>
              <a:latin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内容占位符 2"/>
          <p:cNvSpPr>
            <a:spLocks noGrp="1"/>
          </p:cNvSpPr>
          <p:nvPr>
            <p:ph idx="1"/>
          </p:nvPr>
        </p:nvSpPr>
        <p:spPr>
          <a:xfrm>
            <a:off x="1030288" y="1076643"/>
            <a:ext cx="7961312" cy="5360987"/>
          </a:xfrm>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rPr>
              <a:t>(6) </a:t>
            </a:r>
            <a:r>
              <a:rPr lang="en-US" altLang="zh-CN" sz="2000" b="0" dirty="0">
                <a:solidFill>
                  <a:schemeClr val="tx1"/>
                </a:solidFill>
                <a:latin typeface="Times New Roman" panose="02020603050405020304" pitchFamily="18" charset="0"/>
              </a:rPr>
              <a:t>First prize in College English Speech Contest </a:t>
            </a:r>
            <a:r>
              <a:rPr lang="zh-CN" altLang="en-US" sz="2000" b="0" dirty="0">
                <a:solidFill>
                  <a:schemeClr val="tx1"/>
                </a:solidFill>
                <a:latin typeface="Times New Roman" panose="02020603050405020304" pitchFamily="18" charset="0"/>
              </a:rPr>
              <a:t>学院英语口语竞赛一等奖</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First prize in … ……</a:t>
            </a:r>
            <a:r>
              <a:rPr lang="zh-CN" altLang="en-US" sz="2000" b="0" dirty="0">
                <a:solidFill>
                  <a:schemeClr val="tx1"/>
                </a:solidFill>
                <a:latin typeface="Times New Roman" panose="02020603050405020304" pitchFamily="18" charset="0"/>
              </a:rPr>
              <a:t>一等奖</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e.g. First prize in College’s “Visual Art Competition” </a:t>
            </a:r>
            <a:r>
              <a:rPr lang="zh-CN" altLang="en-US" sz="2000" b="0" dirty="0">
                <a:solidFill>
                  <a:schemeClr val="tx1"/>
                </a:solidFill>
                <a:latin typeface="Times New Roman" panose="02020603050405020304" pitchFamily="18" charset="0"/>
              </a:rPr>
              <a:t>学院“视觉艺术竞赛”（美术）一等奖</a:t>
            </a:r>
            <a:endParaRPr lang="en-US" altLang="zh-CN" sz="2000" b="0" dirty="0">
              <a:solidFill>
                <a:schemeClr val="tx1"/>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(7) </a:t>
            </a:r>
            <a:r>
              <a:rPr lang="en-US" altLang="zh-CN" sz="2000" b="0" dirty="0">
                <a:solidFill>
                  <a:schemeClr val="tx1"/>
                </a:solidFill>
                <a:latin typeface="Times New Roman" panose="02020603050405020304" pitchFamily="18" charset="0"/>
              </a:rPr>
              <a:t>Three years of successful job experience ranging from sales responsibilities to management of marketing department.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三年的成功工作经验，范围从销售职责到市场部门的管理。</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ranging from … to  </a:t>
            </a:r>
            <a:r>
              <a:rPr lang="zh-CN" altLang="en-US" sz="2000" b="0" dirty="0">
                <a:solidFill>
                  <a:schemeClr val="tx1"/>
                </a:solidFill>
                <a:latin typeface="Times New Roman" panose="02020603050405020304" pitchFamily="18" charset="0"/>
              </a:rPr>
              <a:t>从</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到</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t>
            </a:r>
            <a:r>
              <a:rPr lang="en-US" altLang="zh-CN" sz="2000" b="0" dirty="0">
                <a:solidFill>
                  <a:srgbClr val="282917"/>
                </a:solidFill>
                <a:latin typeface="Times New Roman" panose="02020603050405020304" pitchFamily="18" charset="0"/>
              </a:rPr>
              <a:t>8) </a:t>
            </a:r>
            <a:r>
              <a:rPr lang="en-US" altLang="zh-CN" sz="2000" b="0" dirty="0">
                <a:solidFill>
                  <a:schemeClr val="tx1"/>
                </a:solidFill>
                <a:latin typeface="Times New Roman" panose="02020603050405020304" pitchFamily="18" charset="0"/>
              </a:rPr>
              <a:t>Working knowledge of operation and support of hardware. </a:t>
            </a:r>
            <a:r>
              <a:rPr lang="zh-CN" altLang="en-US" sz="2000" b="0" dirty="0">
                <a:solidFill>
                  <a:schemeClr val="tx1"/>
                </a:solidFill>
                <a:latin typeface="Times New Roman" panose="02020603050405020304" pitchFamily="18" charset="0"/>
              </a:rPr>
              <a:t>掌握硬件操作和维护的知识。</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Working knowledge of </a:t>
            </a:r>
            <a:r>
              <a:rPr lang="zh-CN" altLang="en-US" sz="2000" b="0" dirty="0">
                <a:solidFill>
                  <a:schemeClr val="tx1"/>
                </a:solidFill>
                <a:latin typeface="Times New Roman" panose="02020603050405020304" pitchFamily="18" charset="0"/>
              </a:rPr>
              <a:t>掌握</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的知识</a:t>
            </a:r>
            <a:r>
              <a:rPr lang="zh-CN" altLang="en-US" dirty="0"/>
              <a:t> </a:t>
            </a:r>
            <a:endParaRPr lang="zh-CN" altLang="en-US" sz="2000" b="0" dirty="0">
              <a:solidFill>
                <a:srgbClr val="282917"/>
              </a:solidFill>
              <a:latin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Rectangle 3"/>
          <p:cNvSpPr>
            <a:spLocks noGrp="1"/>
          </p:cNvSpPr>
          <p:nvPr>
            <p:ph idx="1"/>
          </p:nvPr>
        </p:nvSpPr>
        <p:spPr/>
        <p:txBody>
          <a:bodyPr vert="horz" wrap="square" lIns="91440" tIns="45720" rIns="91440" bIns="45720" anchor="t" anchorCtr="0"/>
          <a:p>
            <a:pPr>
              <a:buNone/>
            </a:pPr>
            <a:r>
              <a:rPr lang="en-US" altLang="zh-CN" sz="2000" b="0" dirty="0">
                <a:solidFill>
                  <a:schemeClr val="tx1"/>
                </a:solidFill>
                <a:latin typeface="Times New Roman" panose="02020603050405020304" pitchFamily="18" charset="0"/>
              </a:rPr>
              <a:t>(9) Proficient in three computer programs.</a:t>
            </a:r>
            <a:r>
              <a:rPr lang="zh-CN" altLang="en-US" sz="2000" b="0" dirty="0">
                <a:solidFill>
                  <a:schemeClr val="tx1"/>
                </a:solidFill>
                <a:latin typeface="Times New Roman" panose="02020603050405020304" pitchFamily="18" charset="0"/>
              </a:rPr>
              <a:t>熟练掌握三种计算机语言。</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proficient in</a:t>
            </a:r>
            <a:r>
              <a:rPr lang="zh-CN" altLang="en-US" sz="2000" b="0" dirty="0">
                <a:solidFill>
                  <a:schemeClr val="tx1"/>
                </a:solidFill>
                <a:latin typeface="Times New Roman" panose="02020603050405020304" pitchFamily="18" charset="0"/>
              </a:rPr>
              <a:t>　熟悉掌握</a:t>
            </a:r>
            <a:endParaRPr lang="zh-CN" altLang="en-US"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(10) Experienced in operating modern office equipments.</a:t>
            </a:r>
            <a:r>
              <a:rPr lang="zh-CN" altLang="en-US" sz="2000" b="0" dirty="0">
                <a:solidFill>
                  <a:schemeClr val="tx1"/>
                </a:solidFill>
                <a:latin typeface="Times New Roman" panose="02020603050405020304" pitchFamily="18" charset="0"/>
              </a:rPr>
              <a:t>对现代办公设备操作熟悉。</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experienced in … </a:t>
            </a:r>
            <a:r>
              <a:rPr lang="zh-CN" altLang="en-US" sz="2000" b="0" dirty="0">
                <a:solidFill>
                  <a:schemeClr val="tx1"/>
                </a:solidFill>
                <a:latin typeface="Times New Roman" panose="02020603050405020304" pitchFamily="18" charset="0"/>
              </a:rPr>
              <a:t>对</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熟悉</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32771"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cxnSp>
        <p:nvCxnSpPr>
          <p:cNvPr id="32772" name="AutoShape 10"/>
          <p:cNvCxnSpPr/>
          <p:nvPr/>
        </p:nvCxnSpPr>
        <p:spPr>
          <a:xfrm flipV="1">
            <a:off x="2497138" y="2041525"/>
            <a:ext cx="935037" cy="46038"/>
          </a:xfrm>
          <a:prstGeom prst="bentConnector3">
            <a:avLst>
              <a:gd name="adj1" fmla="val 49917"/>
            </a:avLst>
          </a:prstGeom>
          <a:ln w="9525" cap="rnd" cmpd="sng">
            <a:solidFill>
              <a:srgbClr val="000000"/>
            </a:solidFill>
            <a:prstDash val="sysDot"/>
            <a:miter/>
            <a:headEnd type="none" w="med" len="med"/>
            <a:tailEnd type="none" w="med" len="med"/>
          </a:ln>
        </p:spPr>
      </p:cxnSp>
      <p:cxnSp>
        <p:nvCxnSpPr>
          <p:cNvPr id="32773" name="AutoShape 5"/>
          <p:cNvCxnSpPr/>
          <p:nvPr/>
        </p:nvCxnSpPr>
        <p:spPr>
          <a:xfrm>
            <a:off x="2840038" y="5562600"/>
            <a:ext cx="571500" cy="1588"/>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74" name="AutoShape 13"/>
          <p:cNvCxnSpPr/>
          <p:nvPr/>
        </p:nvCxnSpPr>
        <p:spPr>
          <a:xfrm rot="-5400000" flipH="1">
            <a:off x="-561975" y="3487738"/>
            <a:ext cx="4365625" cy="4762"/>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75" name="AutoShape 2"/>
          <p:cNvCxnSpPr>
            <a:stCxn id="32779" idx="3"/>
          </p:cNvCxnSpPr>
          <p:nvPr/>
        </p:nvCxnSpPr>
        <p:spPr>
          <a:xfrm>
            <a:off x="2887663" y="3929063"/>
            <a:ext cx="617537" cy="7937"/>
          </a:xfrm>
          <a:prstGeom prst="bentConnector3">
            <a:avLst>
              <a:gd name="adj1" fmla="val 49870"/>
            </a:avLst>
          </a:prstGeom>
          <a:ln w="9525" cap="rnd" cmpd="sng">
            <a:solidFill>
              <a:srgbClr val="000000"/>
            </a:solidFill>
            <a:prstDash val="sysDot"/>
            <a:miter/>
            <a:headEnd type="none" w="med" len="med"/>
            <a:tailEnd type="none" w="med" len="med"/>
          </a:ln>
        </p:spPr>
      </p:cxnSp>
      <p:sp>
        <p:nvSpPr>
          <p:cNvPr id="32776"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32777" name="_s1046"/>
          <p:cNvSpPr/>
          <p:nvPr/>
        </p:nvSpPr>
        <p:spPr>
          <a:xfrm>
            <a:off x="1158875" y="1038225"/>
            <a:ext cx="2295525" cy="2968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i="1" dirty="0">
                <a:latin typeface="Times New Roman" panose="02020603050405020304" pitchFamily="18" charset="0"/>
              </a:rPr>
              <a:t>Effective Resume Writing</a:t>
            </a:r>
            <a:endParaRPr lang="en-US" altLang="zh-CN" sz="1400" dirty="0">
              <a:latin typeface="Arial" panose="020B0604020202020204" pitchFamily="34" charset="0"/>
            </a:endParaRPr>
          </a:p>
        </p:txBody>
      </p:sp>
      <p:sp>
        <p:nvSpPr>
          <p:cNvPr id="32778" name="_s1046"/>
          <p:cNvSpPr/>
          <p:nvPr/>
        </p:nvSpPr>
        <p:spPr>
          <a:xfrm>
            <a:off x="2052638" y="1816100"/>
            <a:ext cx="914400" cy="4445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dirty="0">
                <a:latin typeface="Times New Roman" panose="02020603050405020304" pitchFamily="18" charset="0"/>
              </a:rPr>
              <a:t>Content</a:t>
            </a:r>
            <a:endParaRPr lang="en-US" altLang="zh-CN" sz="1400" dirty="0">
              <a:latin typeface="Times New Roman" panose="02020603050405020304" pitchFamily="18" charset="0"/>
            </a:endParaRPr>
          </a:p>
          <a:p>
            <a:pPr algn="just" eaLnBrk="1" hangingPunct="1"/>
            <a:r>
              <a:rPr lang="en-US" altLang="zh-CN" sz="1400" dirty="0">
                <a:latin typeface="Times New Roman" panose="02020603050405020304" pitchFamily="18" charset="0"/>
              </a:rPr>
              <a:t>     </a:t>
            </a:r>
            <a:r>
              <a:rPr lang="zh-CN" altLang="en-US" sz="1400" dirty="0">
                <a:latin typeface="Times New Roman" panose="02020603050405020304" pitchFamily="18" charset="0"/>
              </a:rPr>
              <a:t>内容</a:t>
            </a:r>
            <a:endParaRPr lang="zh-CN" altLang="en-US" sz="1400" dirty="0">
              <a:latin typeface="Arial" panose="020B0604020202020204" pitchFamily="34" charset="0"/>
            </a:endParaRPr>
          </a:p>
        </p:txBody>
      </p:sp>
      <p:sp>
        <p:nvSpPr>
          <p:cNvPr id="32779" name="_s1046"/>
          <p:cNvSpPr/>
          <p:nvPr/>
        </p:nvSpPr>
        <p:spPr>
          <a:xfrm>
            <a:off x="1973263" y="3681413"/>
            <a:ext cx="914400" cy="495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dirty="0">
                <a:latin typeface="Times New Roman" panose="02020603050405020304" pitchFamily="18" charset="0"/>
              </a:rPr>
              <a:t>Language</a:t>
            </a:r>
            <a:endParaRPr lang="en-US" altLang="zh-CN" sz="1400" dirty="0">
              <a:latin typeface="Times New Roman" panose="02020603050405020304" pitchFamily="18" charset="0"/>
            </a:endParaRPr>
          </a:p>
          <a:p>
            <a:pPr algn="ctr" eaLnBrk="1" hangingPunct="1"/>
            <a:r>
              <a:rPr lang="zh-CN" altLang="en-US" sz="1400" dirty="0">
                <a:latin typeface="Times New Roman" panose="02020603050405020304" pitchFamily="18" charset="0"/>
              </a:rPr>
              <a:t>语言</a:t>
            </a:r>
            <a:endParaRPr lang="zh-CN" altLang="en-US" sz="1400" dirty="0">
              <a:latin typeface="Arial" panose="020B0604020202020204" pitchFamily="34" charset="0"/>
            </a:endParaRPr>
          </a:p>
        </p:txBody>
      </p:sp>
      <p:sp>
        <p:nvSpPr>
          <p:cNvPr id="32780" name="_s1046"/>
          <p:cNvSpPr/>
          <p:nvPr/>
        </p:nvSpPr>
        <p:spPr>
          <a:xfrm>
            <a:off x="1952625" y="5359400"/>
            <a:ext cx="914400" cy="4445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dirty="0">
                <a:latin typeface="Times New Roman" panose="02020603050405020304" pitchFamily="18" charset="0"/>
              </a:rPr>
              <a:t>Layout</a:t>
            </a:r>
            <a:endParaRPr lang="en-US" altLang="zh-CN" sz="1400" dirty="0">
              <a:latin typeface="Times New Roman" panose="02020603050405020304" pitchFamily="18" charset="0"/>
            </a:endParaRPr>
          </a:p>
          <a:p>
            <a:pPr algn="ctr" eaLnBrk="1" hangingPunct="1"/>
            <a:r>
              <a:rPr lang="zh-CN" altLang="en-US" sz="1400" dirty="0">
                <a:latin typeface="Times New Roman" panose="02020603050405020304" pitchFamily="18" charset="0"/>
              </a:rPr>
              <a:t>布局</a:t>
            </a:r>
            <a:endParaRPr lang="zh-CN" altLang="en-US" sz="1400" dirty="0">
              <a:latin typeface="Arial" panose="020B0604020202020204" pitchFamily="34" charset="0"/>
            </a:endParaRPr>
          </a:p>
        </p:txBody>
      </p:sp>
      <p:sp>
        <p:nvSpPr>
          <p:cNvPr id="32781" name="Line 25"/>
          <p:cNvSpPr/>
          <p:nvPr/>
        </p:nvSpPr>
        <p:spPr>
          <a:xfrm>
            <a:off x="3400425" y="1431925"/>
            <a:ext cx="9525" cy="1414463"/>
          </a:xfrm>
          <a:prstGeom prst="line">
            <a:avLst/>
          </a:prstGeom>
          <a:ln w="9525" cap="rnd" cmpd="sng">
            <a:solidFill>
              <a:srgbClr val="000000"/>
            </a:solidFill>
            <a:prstDash val="sysDot"/>
            <a:headEnd type="none" w="med" len="med"/>
            <a:tailEnd type="none" w="med" len="med"/>
          </a:ln>
        </p:spPr>
      </p:sp>
      <p:sp>
        <p:nvSpPr>
          <p:cNvPr id="32782" name="Line 26"/>
          <p:cNvSpPr/>
          <p:nvPr/>
        </p:nvSpPr>
        <p:spPr>
          <a:xfrm>
            <a:off x="3419475" y="1443038"/>
            <a:ext cx="342900" cy="0"/>
          </a:xfrm>
          <a:prstGeom prst="line">
            <a:avLst/>
          </a:prstGeom>
          <a:ln w="9525" cap="rnd" cmpd="sng">
            <a:solidFill>
              <a:srgbClr val="000000"/>
            </a:solidFill>
            <a:prstDash val="sysDot"/>
            <a:headEnd type="none" w="med" len="med"/>
            <a:tailEnd type="none" w="med" len="med"/>
          </a:ln>
        </p:spPr>
      </p:sp>
      <p:sp>
        <p:nvSpPr>
          <p:cNvPr id="32783" name="Line 27"/>
          <p:cNvSpPr/>
          <p:nvPr/>
        </p:nvSpPr>
        <p:spPr>
          <a:xfrm>
            <a:off x="3429000" y="1952625"/>
            <a:ext cx="342900" cy="0"/>
          </a:xfrm>
          <a:prstGeom prst="line">
            <a:avLst/>
          </a:prstGeom>
          <a:ln w="9525" cap="rnd" cmpd="sng">
            <a:solidFill>
              <a:srgbClr val="000000"/>
            </a:solidFill>
            <a:prstDash val="sysDot"/>
            <a:headEnd type="none" w="med" len="med"/>
            <a:tailEnd type="none" w="med" len="med"/>
          </a:ln>
        </p:spPr>
      </p:sp>
      <p:sp>
        <p:nvSpPr>
          <p:cNvPr id="32784" name="Line 28"/>
          <p:cNvSpPr/>
          <p:nvPr/>
        </p:nvSpPr>
        <p:spPr>
          <a:xfrm>
            <a:off x="3417888" y="2422525"/>
            <a:ext cx="342900" cy="0"/>
          </a:xfrm>
          <a:prstGeom prst="line">
            <a:avLst/>
          </a:prstGeom>
          <a:ln w="9525" cap="rnd" cmpd="sng">
            <a:solidFill>
              <a:srgbClr val="000000"/>
            </a:solidFill>
            <a:prstDash val="sysDot"/>
            <a:headEnd type="none" w="med" len="med"/>
            <a:tailEnd type="none" w="med" len="med"/>
          </a:ln>
        </p:spPr>
      </p:sp>
      <p:sp>
        <p:nvSpPr>
          <p:cNvPr id="32785" name="Line 29"/>
          <p:cNvSpPr/>
          <p:nvPr/>
        </p:nvSpPr>
        <p:spPr>
          <a:xfrm>
            <a:off x="3441700" y="2833688"/>
            <a:ext cx="342900" cy="0"/>
          </a:xfrm>
          <a:prstGeom prst="line">
            <a:avLst/>
          </a:prstGeom>
          <a:ln w="9525" cap="rnd" cmpd="sng">
            <a:solidFill>
              <a:srgbClr val="000000"/>
            </a:solidFill>
            <a:prstDash val="sysDot"/>
            <a:headEnd type="none" w="med" len="med"/>
            <a:tailEnd type="none" w="med" len="med"/>
          </a:ln>
        </p:spPr>
      </p:sp>
      <p:sp>
        <p:nvSpPr>
          <p:cNvPr id="32786" name="Line 30"/>
          <p:cNvSpPr/>
          <p:nvPr/>
        </p:nvSpPr>
        <p:spPr>
          <a:xfrm flipH="1">
            <a:off x="3536950" y="3309938"/>
            <a:ext cx="6350" cy="1601787"/>
          </a:xfrm>
          <a:prstGeom prst="line">
            <a:avLst/>
          </a:prstGeom>
          <a:ln w="9525" cap="rnd" cmpd="sng">
            <a:solidFill>
              <a:srgbClr val="000000"/>
            </a:solidFill>
            <a:prstDash val="sysDot"/>
            <a:headEnd type="none" w="med" len="med"/>
            <a:tailEnd type="none" w="med" len="med"/>
          </a:ln>
        </p:spPr>
      </p:sp>
      <p:sp>
        <p:nvSpPr>
          <p:cNvPr id="32787" name="Line 31"/>
          <p:cNvSpPr/>
          <p:nvPr/>
        </p:nvSpPr>
        <p:spPr>
          <a:xfrm>
            <a:off x="3438525" y="5164138"/>
            <a:ext cx="15875" cy="1008062"/>
          </a:xfrm>
          <a:prstGeom prst="line">
            <a:avLst/>
          </a:prstGeom>
          <a:ln w="9525" cap="rnd" cmpd="sng">
            <a:solidFill>
              <a:srgbClr val="000000"/>
            </a:solidFill>
            <a:prstDash val="sysDot"/>
            <a:headEnd type="none" w="med" len="med"/>
            <a:tailEnd type="none" w="med" len="med"/>
          </a:ln>
        </p:spPr>
      </p:sp>
      <p:cxnSp>
        <p:nvCxnSpPr>
          <p:cNvPr id="32788" name="AutoShape 1"/>
          <p:cNvCxnSpPr/>
          <p:nvPr/>
        </p:nvCxnSpPr>
        <p:spPr>
          <a:xfrm flipV="1">
            <a:off x="3486150" y="3319463"/>
            <a:ext cx="474663" cy="14287"/>
          </a:xfrm>
          <a:prstGeom prst="bentConnector3">
            <a:avLst>
              <a:gd name="adj1" fmla="val 49833"/>
            </a:avLst>
          </a:prstGeom>
          <a:ln w="9525" cap="rnd" cmpd="sng">
            <a:solidFill>
              <a:srgbClr val="000000"/>
            </a:solidFill>
            <a:prstDash val="sysDot"/>
            <a:miter/>
            <a:headEnd type="none" w="med" len="med"/>
            <a:tailEnd type="none" w="med" len="med"/>
          </a:ln>
        </p:spPr>
      </p:cxnSp>
      <p:cxnSp>
        <p:nvCxnSpPr>
          <p:cNvPr id="32789" name="AutoShape 1"/>
          <p:cNvCxnSpPr/>
          <p:nvPr/>
        </p:nvCxnSpPr>
        <p:spPr>
          <a:xfrm>
            <a:off x="3486150" y="3622675"/>
            <a:ext cx="341313" cy="1588"/>
          </a:xfrm>
          <a:prstGeom prst="bentConnector3">
            <a:avLst>
              <a:gd name="adj1" fmla="val 49769"/>
            </a:avLst>
          </a:prstGeom>
          <a:ln w="9525" cap="rnd" cmpd="sng">
            <a:solidFill>
              <a:srgbClr val="000000"/>
            </a:solidFill>
            <a:prstDash val="sysDot"/>
            <a:miter/>
            <a:headEnd type="none" w="med" len="med"/>
            <a:tailEnd type="none" w="med" len="med"/>
          </a:ln>
        </p:spPr>
      </p:cxnSp>
      <p:cxnSp>
        <p:nvCxnSpPr>
          <p:cNvPr id="32790" name="AutoShape 1"/>
          <p:cNvCxnSpPr/>
          <p:nvPr/>
        </p:nvCxnSpPr>
        <p:spPr>
          <a:xfrm flipV="1">
            <a:off x="3517900" y="4037013"/>
            <a:ext cx="336550" cy="6350"/>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91" name="AutoShape 1"/>
          <p:cNvCxnSpPr/>
          <p:nvPr/>
        </p:nvCxnSpPr>
        <p:spPr>
          <a:xfrm flipV="1">
            <a:off x="3565525" y="4470400"/>
            <a:ext cx="330200" cy="14288"/>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92" name="AutoShape 1"/>
          <p:cNvCxnSpPr/>
          <p:nvPr/>
        </p:nvCxnSpPr>
        <p:spPr>
          <a:xfrm flipV="1">
            <a:off x="3432175" y="5178425"/>
            <a:ext cx="419100" cy="3175"/>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93" name="AutoShape 1"/>
          <p:cNvCxnSpPr/>
          <p:nvPr/>
        </p:nvCxnSpPr>
        <p:spPr>
          <a:xfrm>
            <a:off x="3462338" y="5521325"/>
            <a:ext cx="407987" cy="6350"/>
          </a:xfrm>
          <a:prstGeom prst="bentConnector3">
            <a:avLst>
              <a:gd name="adj1" fmla="val 49806"/>
            </a:avLst>
          </a:prstGeom>
          <a:ln w="9525" cap="rnd" cmpd="sng">
            <a:solidFill>
              <a:srgbClr val="000000"/>
            </a:solidFill>
            <a:prstDash val="sysDot"/>
            <a:miter/>
            <a:headEnd type="none" w="med" len="med"/>
            <a:tailEnd type="none" w="med" len="med"/>
          </a:ln>
        </p:spPr>
      </p:cxnSp>
      <p:cxnSp>
        <p:nvCxnSpPr>
          <p:cNvPr id="32794" name="AutoShape 1"/>
          <p:cNvCxnSpPr/>
          <p:nvPr/>
        </p:nvCxnSpPr>
        <p:spPr>
          <a:xfrm flipV="1">
            <a:off x="3475038" y="5872163"/>
            <a:ext cx="376237" cy="3175"/>
          </a:xfrm>
          <a:prstGeom prst="bentConnector3">
            <a:avLst>
              <a:gd name="adj1" fmla="val 49787"/>
            </a:avLst>
          </a:prstGeom>
          <a:ln w="9525" cap="rnd" cmpd="sng">
            <a:solidFill>
              <a:srgbClr val="000000"/>
            </a:solidFill>
            <a:prstDash val="sysDot"/>
            <a:miter/>
            <a:headEnd type="none" w="med" len="med"/>
            <a:tailEnd type="none" w="med" len="med"/>
          </a:ln>
        </p:spPr>
      </p:cxnSp>
      <p:cxnSp>
        <p:nvCxnSpPr>
          <p:cNvPr id="32795" name="AutoShape 1"/>
          <p:cNvCxnSpPr/>
          <p:nvPr/>
        </p:nvCxnSpPr>
        <p:spPr>
          <a:xfrm>
            <a:off x="1704975" y="2033588"/>
            <a:ext cx="409575" cy="1587"/>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96" name="AutoShape 1"/>
          <p:cNvCxnSpPr>
            <a:endCxn id="32779" idx="1"/>
          </p:cNvCxnSpPr>
          <p:nvPr/>
        </p:nvCxnSpPr>
        <p:spPr>
          <a:xfrm flipV="1">
            <a:off x="1614488" y="3929063"/>
            <a:ext cx="358775" cy="28575"/>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97" name="AutoShape 1"/>
          <p:cNvCxnSpPr/>
          <p:nvPr/>
        </p:nvCxnSpPr>
        <p:spPr>
          <a:xfrm>
            <a:off x="3468688" y="6170613"/>
            <a:ext cx="409575" cy="1587"/>
          </a:xfrm>
          <a:prstGeom prst="bentConnector3">
            <a:avLst>
              <a:gd name="adj1" fmla="val 50000"/>
            </a:avLst>
          </a:prstGeom>
          <a:ln w="9525" cap="rnd" cmpd="sng">
            <a:solidFill>
              <a:srgbClr val="000000"/>
            </a:solidFill>
            <a:prstDash val="sysDot"/>
            <a:miter/>
            <a:headEnd type="none" w="med" len="med"/>
            <a:tailEnd type="none" w="med" len="med"/>
          </a:ln>
        </p:spPr>
      </p:cxnSp>
      <p:cxnSp>
        <p:nvCxnSpPr>
          <p:cNvPr id="32798" name="AutoShape 1"/>
          <p:cNvCxnSpPr/>
          <p:nvPr/>
        </p:nvCxnSpPr>
        <p:spPr>
          <a:xfrm>
            <a:off x="1617663" y="5681663"/>
            <a:ext cx="409575" cy="1587"/>
          </a:xfrm>
          <a:prstGeom prst="bentConnector3">
            <a:avLst>
              <a:gd name="adj1" fmla="val 50000"/>
            </a:avLst>
          </a:prstGeom>
          <a:ln w="9525" cap="rnd" cmpd="sng">
            <a:solidFill>
              <a:srgbClr val="000000"/>
            </a:solidFill>
            <a:prstDash val="sysDot"/>
            <a:miter/>
            <a:headEnd type="none" w="med" len="med"/>
            <a:tailEnd type="none" w="med" len="med"/>
          </a:ln>
        </p:spPr>
      </p:cxnSp>
      <p:sp>
        <p:nvSpPr>
          <p:cNvPr id="32799" name="_s1046"/>
          <p:cNvSpPr/>
          <p:nvPr/>
        </p:nvSpPr>
        <p:spPr>
          <a:xfrm>
            <a:off x="3827780" y="1195705"/>
            <a:ext cx="4414520" cy="495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Clearly communicate your competencies in relation to employers’ needs</a:t>
            </a:r>
            <a:endParaRPr lang="en-US" altLang="zh-CN" sz="1400" dirty="0">
              <a:latin typeface="Arial" panose="020B0604020202020204" pitchFamily="34" charset="0"/>
            </a:endParaRPr>
          </a:p>
        </p:txBody>
      </p:sp>
      <p:sp>
        <p:nvSpPr>
          <p:cNvPr id="32800" name="_s1046"/>
          <p:cNvSpPr/>
          <p:nvPr/>
        </p:nvSpPr>
        <p:spPr>
          <a:xfrm>
            <a:off x="3827780" y="1733550"/>
            <a:ext cx="4430395" cy="4349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Make statements with facts and figures</a:t>
            </a:r>
            <a:endParaRPr lang="en-US" altLang="zh-CN" sz="1400" dirty="0">
              <a:latin typeface="Arial" panose="020B0604020202020204" pitchFamily="34" charset="0"/>
            </a:endParaRPr>
          </a:p>
        </p:txBody>
      </p:sp>
      <p:sp>
        <p:nvSpPr>
          <p:cNvPr id="32801" name="_s1046"/>
          <p:cNvSpPr/>
          <p:nvPr/>
        </p:nvSpPr>
        <p:spPr>
          <a:xfrm>
            <a:off x="3851910" y="2259330"/>
            <a:ext cx="4393565" cy="3587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Avoid exaggeration</a:t>
            </a:r>
            <a:endParaRPr lang="en-US" altLang="zh-CN" sz="1400" dirty="0">
              <a:latin typeface="Arial" panose="020B0604020202020204" pitchFamily="34" charset="0"/>
            </a:endParaRPr>
          </a:p>
        </p:txBody>
      </p:sp>
      <p:sp>
        <p:nvSpPr>
          <p:cNvPr id="32802" name="_s1046"/>
          <p:cNvSpPr/>
          <p:nvPr/>
        </p:nvSpPr>
        <p:spPr>
          <a:xfrm>
            <a:off x="3827780" y="2618740"/>
            <a:ext cx="4397375" cy="33718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Exclude the irrelevant data and negative information</a:t>
            </a:r>
            <a:endParaRPr lang="en-US" altLang="zh-CN" sz="1400" dirty="0">
              <a:latin typeface="Arial" panose="020B0604020202020204" pitchFamily="34" charset="0"/>
            </a:endParaRPr>
          </a:p>
        </p:txBody>
      </p:sp>
      <p:sp>
        <p:nvSpPr>
          <p:cNvPr id="32803" name="_s1046"/>
          <p:cNvSpPr/>
          <p:nvPr/>
        </p:nvSpPr>
        <p:spPr>
          <a:xfrm>
            <a:off x="3827780" y="3051175"/>
            <a:ext cx="4438650" cy="2825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Easy to understand</a:t>
            </a:r>
            <a:endParaRPr lang="en-US" altLang="zh-CN" sz="1400" dirty="0">
              <a:latin typeface="Arial" panose="020B0604020202020204" pitchFamily="34" charset="0"/>
            </a:endParaRPr>
          </a:p>
        </p:txBody>
      </p:sp>
      <p:sp>
        <p:nvSpPr>
          <p:cNvPr id="32804" name="_s1046"/>
          <p:cNvSpPr/>
          <p:nvPr/>
        </p:nvSpPr>
        <p:spPr>
          <a:xfrm>
            <a:off x="3843338" y="3467100"/>
            <a:ext cx="4422775" cy="29845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Keep consistent</a:t>
            </a:r>
            <a:endParaRPr lang="en-US" altLang="zh-CN" sz="1400" dirty="0">
              <a:latin typeface="Arial" panose="020B0604020202020204" pitchFamily="34" charset="0"/>
            </a:endParaRPr>
          </a:p>
        </p:txBody>
      </p:sp>
      <p:sp>
        <p:nvSpPr>
          <p:cNvPr id="32805" name="_s1046"/>
          <p:cNvSpPr/>
          <p:nvPr/>
        </p:nvSpPr>
        <p:spPr>
          <a:xfrm>
            <a:off x="3854450" y="3860800"/>
            <a:ext cx="4413250" cy="2968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Positively toned rather than negatively toned</a:t>
            </a:r>
            <a:endParaRPr lang="en-US" altLang="zh-CN" sz="1400" dirty="0">
              <a:latin typeface="Arial" panose="020B0604020202020204" pitchFamily="34" charset="0"/>
            </a:endParaRPr>
          </a:p>
        </p:txBody>
      </p:sp>
      <p:sp>
        <p:nvSpPr>
          <p:cNvPr id="32806" name="_s1046"/>
          <p:cNvSpPr/>
          <p:nvPr/>
        </p:nvSpPr>
        <p:spPr>
          <a:xfrm>
            <a:off x="3878580" y="4248150"/>
            <a:ext cx="4357370" cy="23685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Don’t refer to oneself as “I”</a:t>
            </a:r>
            <a:endParaRPr lang="en-US" altLang="zh-CN" sz="1400" dirty="0">
              <a:latin typeface="Arial" panose="020B0604020202020204" pitchFamily="34" charset="0"/>
            </a:endParaRPr>
          </a:p>
        </p:txBody>
      </p:sp>
      <p:cxnSp>
        <p:nvCxnSpPr>
          <p:cNvPr id="32807" name="AutoShape 1"/>
          <p:cNvCxnSpPr/>
          <p:nvPr/>
        </p:nvCxnSpPr>
        <p:spPr>
          <a:xfrm>
            <a:off x="3552825" y="4852988"/>
            <a:ext cx="442913" cy="3175"/>
          </a:xfrm>
          <a:prstGeom prst="bentConnector3">
            <a:avLst>
              <a:gd name="adj1" fmla="val 49819"/>
            </a:avLst>
          </a:prstGeom>
          <a:ln w="9525" cap="rnd" cmpd="sng">
            <a:solidFill>
              <a:srgbClr val="000000"/>
            </a:solidFill>
            <a:prstDash val="sysDot"/>
            <a:miter/>
            <a:headEnd type="none" w="med" len="med"/>
            <a:tailEnd type="none" w="med" len="med"/>
          </a:ln>
        </p:spPr>
      </p:cxnSp>
      <p:sp>
        <p:nvSpPr>
          <p:cNvPr id="32808" name="_s1046"/>
          <p:cNvSpPr/>
          <p:nvPr/>
        </p:nvSpPr>
        <p:spPr>
          <a:xfrm>
            <a:off x="3895725" y="4662805"/>
            <a:ext cx="4310380" cy="24892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400" b="0" dirty="0">
                <a:latin typeface="Times New Roman" panose="02020603050405020304" pitchFamily="18" charset="0"/>
              </a:rPr>
              <a:t>    Do check carefully spellings, grammar, and punctuation</a:t>
            </a:r>
            <a:endParaRPr lang="en-US" altLang="zh-CN" sz="1400" dirty="0">
              <a:latin typeface="Arial" panose="020B0604020202020204" pitchFamily="34" charset="0"/>
            </a:endParaRPr>
          </a:p>
        </p:txBody>
      </p:sp>
      <p:sp>
        <p:nvSpPr>
          <p:cNvPr id="32809" name="_s1046"/>
          <p:cNvSpPr/>
          <p:nvPr/>
        </p:nvSpPr>
        <p:spPr>
          <a:xfrm>
            <a:off x="3911600" y="5045075"/>
            <a:ext cx="4306888" cy="2968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Strongest point first</a:t>
            </a:r>
            <a:endParaRPr lang="en-US" altLang="zh-CN" sz="1400" dirty="0">
              <a:latin typeface="Arial" panose="020B0604020202020204" pitchFamily="34" charset="0"/>
            </a:endParaRPr>
          </a:p>
        </p:txBody>
      </p:sp>
      <p:sp>
        <p:nvSpPr>
          <p:cNvPr id="32810" name="_s1046"/>
          <p:cNvSpPr/>
          <p:nvPr/>
        </p:nvSpPr>
        <p:spPr>
          <a:xfrm>
            <a:off x="3913188" y="5399088"/>
            <a:ext cx="4305300" cy="29845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Maintain an eye pleasing balance</a:t>
            </a:r>
            <a:endParaRPr lang="en-US" altLang="zh-CN" sz="1400" dirty="0">
              <a:latin typeface="Arial" panose="020B0604020202020204" pitchFamily="34" charset="0"/>
            </a:endParaRPr>
          </a:p>
        </p:txBody>
      </p:sp>
      <p:sp>
        <p:nvSpPr>
          <p:cNvPr id="32811" name="_s1046"/>
          <p:cNvSpPr/>
          <p:nvPr/>
        </p:nvSpPr>
        <p:spPr>
          <a:xfrm>
            <a:off x="3873500" y="5737225"/>
            <a:ext cx="4338638" cy="2968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Don’t make the resume cramped and crowded</a:t>
            </a:r>
            <a:endParaRPr lang="en-US" altLang="zh-CN" sz="1400" dirty="0">
              <a:latin typeface="Arial" panose="020B0604020202020204" pitchFamily="34" charset="0"/>
            </a:endParaRPr>
          </a:p>
        </p:txBody>
      </p:sp>
      <p:sp>
        <p:nvSpPr>
          <p:cNvPr id="32812" name="_s1046"/>
          <p:cNvSpPr/>
          <p:nvPr/>
        </p:nvSpPr>
        <p:spPr>
          <a:xfrm>
            <a:off x="3884613" y="6062663"/>
            <a:ext cx="4316412" cy="29686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ctr" eaLnBrk="1" hangingPunct="1"/>
            <a:r>
              <a:rPr lang="en-US" altLang="zh-CN" sz="1400" b="0" dirty="0">
                <a:latin typeface="Times New Roman" panose="02020603050405020304" pitchFamily="18" charset="0"/>
              </a:rPr>
              <a:t>Get it properly sized</a:t>
            </a:r>
            <a:endParaRPr lang="en-US" altLang="zh-CN" sz="1400" dirty="0">
              <a:latin typeface="Arial" panose="020B0604020202020204" pitchFamily="34" charset="0"/>
            </a:endParaRPr>
          </a:p>
        </p:txBody>
      </p:sp>
    </p:spTree>
  </p:cSld>
  <p:clrMapOvr>
    <a:masterClrMapping/>
  </p:clrMapOvr>
  <p:transition>
    <p:sndAc>
      <p:stSnd>
        <p:snd r:embed="rId2"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61390" y="1808480"/>
            <a:ext cx="8061325" cy="4606925"/>
          </a:xfrm>
          <a:ln w="12700" cmpd="sng">
            <a:noFill/>
            <a:prstDash val="sysDot"/>
          </a:ln>
        </p:spPr>
        <p:txBody>
          <a:bodyPr vert="horz" wrap="square" lIns="91440" tIns="45720" rIns="91440" bIns="45720" numCol="1" anchor="t" anchorCtr="0" compatLnSpc="1"/>
          <a:lstStyle/>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1.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Majored in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Business English, courses are covered as follows: International Finance, Comprehensive English, and Marketing. </a:t>
            </a:r>
            <a:r>
              <a:rPr lang="zh-CN" altLang="en-US" sz="2000" b="0" noProof="0" dirty="0">
                <a:ln>
                  <a:noFill/>
                </a:ln>
                <a:solidFill>
                  <a:schemeClr val="tx1"/>
                </a:solidFill>
                <a:effectLst/>
                <a:uLnTx/>
                <a:uFillTx/>
                <a:latin typeface="Times New Roman" panose="02020603050405020304" pitchFamily="18" charset="0"/>
                <a:sym typeface="+mn-ea"/>
              </a:rPr>
              <a:t>（主修）</a:t>
            </a:r>
            <a:r>
              <a:rPr lang="zh-CN" altLang="en-US" sz="2000" noProof="0" dirty="0">
                <a:ln>
                  <a:noFill/>
                </a:ln>
                <a:solidFill>
                  <a:schemeClr val="tx1"/>
                </a:solidFill>
                <a:effectLst/>
                <a:uLnTx/>
                <a:uFillTx/>
                <a:latin typeface="Times New Roman" panose="02020603050405020304" pitchFamily="18" charset="0"/>
                <a:sym typeface="+mn-ea"/>
              </a:rPr>
              <a:t> </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2.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Experienced in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operating PC and using MS Office software tools.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熟悉</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t>
            </a: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endParaRPr kumimoji="0" lang="en-US" altLang="zh-CN"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3. </a:t>
            </a:r>
            <a:r>
              <a:rPr lang="zh-CN" altLang="en-US" sz="2000" b="0" u="sng" noProof="0" dirty="0">
                <a:ln>
                  <a:noFill/>
                </a:ln>
                <a:solidFill>
                  <a:srgbClr val="1C1C1C"/>
                </a:solidFill>
                <a:effectLst/>
                <a:uLnTx/>
                <a:uFillTx/>
                <a:latin typeface="Times New Roman" panose="02020603050405020304" pitchFamily="18" charset="0"/>
                <a:sym typeface="+mn-ea"/>
              </a:rPr>
              <a:t>Proficient in</a:t>
            </a:r>
            <a:r>
              <a:rPr lang="zh-CN" altLang="en-US" sz="2000" b="0" noProof="0" dirty="0">
                <a:ln>
                  <a:noFill/>
                </a:ln>
                <a:solidFill>
                  <a:srgbClr val="1C1C1C"/>
                </a:solidFill>
                <a:effectLst/>
                <a:uLnTx/>
                <a:uFillTx/>
                <a:latin typeface="Times New Roman" panose="02020603050405020304" pitchFamily="18" charset="0"/>
                <a:sym typeface="+mn-ea"/>
              </a:rPr>
              <a:t> professional and technical work（精通）</a:t>
            </a:r>
            <a:r>
              <a:rPr lang="zh-CN" altLang="en-US" sz="2000" noProof="0" dirty="0">
                <a:ln>
                  <a:noFill/>
                </a:ln>
                <a:effectLst/>
                <a:uLnTx/>
                <a:uFillTx/>
                <a:sym typeface="+mn-ea"/>
              </a:rPr>
              <a:t> </a:t>
            </a:r>
            <a:endParaRPr kumimoji="0" lang="zh-CN" altLang="en-US" sz="20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4.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Succeeded in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planning and organizing the First Female League Football matches of the university.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（成功）</a:t>
            </a:r>
            <a:r>
              <a:rPr kumimoji="0" lang="zh-CN" altLang="en-US"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5.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Education in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personnel management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and maintenance of good human relations.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（人事管理）</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a:t>
            </a:r>
            <a:endParaRPr kumimoji="0" lang="zh-CN"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9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endParaRPr kumimoji="0" lang="zh-CN" altLang="en-US" sz="2000" b="1"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p:txBody>
      </p:sp>
      <p:sp>
        <p:nvSpPr>
          <p:cNvPr id="35842" name="内容占位符 2"/>
          <p:cNvSpPr>
            <a:spLocks noGrp="1"/>
          </p:cNvSpPr>
          <p:nvPr/>
        </p:nvSpPr>
        <p:spPr>
          <a:xfrm>
            <a:off x="962025" y="2393315"/>
            <a:ext cx="7978775" cy="361188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1. </a:t>
            </a:r>
            <a:r>
              <a:rPr lang="zh-CN" altLang="en-US" sz="2000" b="0" dirty="0">
                <a:latin typeface="Times New Roman" panose="02020603050405020304" pitchFamily="18" charset="0"/>
              </a:rPr>
              <a:t>主修商务英语，课程涵盖如下：国际金融、综合英语、市场营销。</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2. </a:t>
            </a:r>
            <a:r>
              <a:rPr lang="zh-CN" altLang="en-US" sz="2000" b="0" dirty="0">
                <a:latin typeface="Times New Roman" panose="02020603050405020304" pitchFamily="18" charset="0"/>
              </a:rPr>
              <a:t>熟悉计算机操作和使用微软办公软件工具。</a:t>
            </a:r>
            <a:endParaRPr lang="zh-CN" altLang="en-US"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3. </a:t>
            </a:r>
            <a:r>
              <a:rPr lang="zh-CN" altLang="en-US" sz="2000" b="0" dirty="0">
                <a:latin typeface="Times New Roman" panose="02020603050405020304" pitchFamily="18" charset="0"/>
              </a:rPr>
              <a:t>精通业务和技术。</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4. </a:t>
            </a:r>
            <a:r>
              <a:rPr lang="zh-CN" altLang="en-US" sz="2000" b="0" dirty="0">
                <a:latin typeface="Times New Roman" panose="02020603050405020304" pitchFamily="18" charset="0"/>
              </a:rPr>
              <a:t>成功计划并组织所在大学的首届女子足球联赛。</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5. </a:t>
            </a:r>
            <a:r>
              <a:rPr lang="zh-CN" altLang="en-US" sz="2000" b="0" dirty="0">
                <a:latin typeface="Times New Roman" panose="02020603050405020304" pitchFamily="18" charset="0"/>
              </a:rPr>
              <a:t>接受过有关人事管理和保持良好人际关系的教育。</a:t>
            </a:r>
            <a:endParaRPr lang="zh-CN" altLang="en-US" sz="2000" b="0" dirty="0">
              <a:latin typeface="Times New Roman" panose="02020603050405020304" pitchFamily="18" charset="0"/>
            </a:endParaRPr>
          </a:p>
          <a:p>
            <a:pPr marL="609600" indent="-609600">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additive="base">
                                        <p:cTn id="7" dur="500" fill="hold"/>
                                        <p:tgtEl>
                                          <p:spTgt spid="358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2">
                                            <p:txEl>
                                              <p:pRg st="3" end="3"/>
                                            </p:txEl>
                                          </p:spTgt>
                                        </p:tgtEl>
                                        <p:attrNameLst>
                                          <p:attrName>style.visibility</p:attrName>
                                        </p:attrNameLst>
                                      </p:cBhvr>
                                      <p:to>
                                        <p:strVal val="visible"/>
                                      </p:to>
                                    </p:set>
                                    <p:anim calcmode="lin" valueType="num">
                                      <p:cBhvr additive="base">
                                        <p:cTn id="13" dur="500" fill="hold"/>
                                        <p:tgtEl>
                                          <p:spTgt spid="3584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2">
                                            <p:txEl>
                                              <p:pRg st="5" end="5"/>
                                            </p:txEl>
                                          </p:spTgt>
                                        </p:tgtEl>
                                        <p:attrNameLst>
                                          <p:attrName>style.visibility</p:attrName>
                                        </p:attrNameLst>
                                      </p:cBhvr>
                                      <p:to>
                                        <p:strVal val="visible"/>
                                      </p:to>
                                    </p:set>
                                    <p:anim calcmode="lin" valueType="num">
                                      <p:cBhvr additive="base">
                                        <p:cTn id="19" dur="500" fill="hold"/>
                                        <p:tgtEl>
                                          <p:spTgt spid="3584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842">
                                            <p:txEl>
                                              <p:pRg st="8" end="8"/>
                                            </p:txEl>
                                          </p:spTgt>
                                        </p:tgtEl>
                                        <p:attrNameLst>
                                          <p:attrName>style.visibility</p:attrName>
                                        </p:attrNameLst>
                                      </p:cBhvr>
                                      <p:to>
                                        <p:strVal val="visible"/>
                                      </p:to>
                                    </p:set>
                                    <p:anim calcmode="lin" valueType="num">
                                      <p:cBhvr additive="base">
                                        <p:cTn id="25" dur="500" fill="hold"/>
                                        <p:tgtEl>
                                          <p:spTgt spid="3584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842">
                                            <p:txEl>
                                              <p:pRg st="11" end="11"/>
                                            </p:txEl>
                                          </p:spTgt>
                                        </p:tgtEl>
                                        <p:attrNameLst>
                                          <p:attrName>style.visibility</p:attrName>
                                        </p:attrNameLst>
                                      </p:cBhvr>
                                      <p:to>
                                        <p:strVal val="visible"/>
                                      </p:to>
                                    </p:set>
                                    <p:anim calcmode="lin" valueType="num">
                                      <p:cBhvr additive="base">
                                        <p:cTn id="31" dur="500" fill="hold"/>
                                        <p:tgtEl>
                                          <p:spTgt spid="35842">
                                            <p:txEl>
                                              <p:pRg st="11" end="1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994093" y="1206183"/>
            <a:ext cx="7961313" cy="30083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6.</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应征</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一个外贸公司的初级职位。</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(obtain)</a:t>
            </a: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endParaRPr kumimoji="0" lang="en-US" altLang="zh-CN"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 </a:t>
            </a:r>
            <a:endPar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7.</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熟练掌握</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两门外语</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英语和德语。（</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a good command of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a:t>
            </a:r>
            <a:r>
              <a:rPr kumimoji="0" lang="zh-CN" altLang="en-US"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endParaRPr kumimoji="0" lang="zh-CN" altLang="en-US"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8.</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良好的大学教育</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主修</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日语。 </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(with… as my major )</a:t>
            </a:r>
            <a:r>
              <a:rPr kumimoji="0" lang="en-US" altLang="zh-CN"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endParaRPr kumimoji="0" lang="en-US" altLang="zh-CN"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9.</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通过专业英语八级，</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精通</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科技英语。</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(proficient in)</a:t>
            </a:r>
            <a:r>
              <a:rPr kumimoji="0" lang="en-US" altLang="zh-CN"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endParaRPr kumimoji="0" lang="en-US" altLang="zh-CN"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rPr>
              <a:t>10.</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具有组织</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市场活动</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和</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督导</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员工的能力。</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(marketing campaigns, supervise)</a:t>
            </a: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zh-CN"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mn-cs"/>
            </a:endParaRPr>
          </a:p>
        </p:txBody>
      </p:sp>
      <p:sp>
        <p:nvSpPr>
          <p:cNvPr id="35842" name="内容占位符 2"/>
          <p:cNvSpPr>
            <a:spLocks noGrp="1"/>
          </p:cNvSpPr>
          <p:nvPr/>
        </p:nvSpPr>
        <p:spPr>
          <a:xfrm>
            <a:off x="1033463" y="165385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b="0" dirty="0">
                <a:latin typeface="Times New Roman" panose="02020603050405020304" pitchFamily="18" charset="0"/>
              </a:rPr>
              <a:t>6. To obtain an entry-level position in a foreign trade company.</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7. Have a good command of two foreign languages: English and German.</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8. Good university education with Japanese as my major.</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9. Passed Test for English Majors, Band 8, proficient in English for science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and technology.</a:t>
            </a: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10. Ability to organize marketing campaigns and to supervise employees.</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additive="base">
                                        <p:cTn id="7" dur="500" fill="hold"/>
                                        <p:tgtEl>
                                          <p:spTgt spid="358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2">
                                            <p:txEl>
                                              <p:pRg st="2" end="2"/>
                                            </p:txEl>
                                          </p:spTgt>
                                        </p:tgtEl>
                                        <p:attrNameLst>
                                          <p:attrName>style.visibility</p:attrName>
                                        </p:attrNameLst>
                                      </p:cBhvr>
                                      <p:to>
                                        <p:strVal val="visible"/>
                                      </p:to>
                                    </p:set>
                                    <p:anim calcmode="lin" valueType="num">
                                      <p:cBhvr additive="base">
                                        <p:cTn id="13" dur="500" fill="hold"/>
                                        <p:tgtEl>
                                          <p:spTgt spid="3584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2">
                                            <p:txEl>
                                              <p:pRg st="4" end="4"/>
                                            </p:txEl>
                                          </p:spTgt>
                                        </p:tgtEl>
                                        <p:attrNameLst>
                                          <p:attrName>style.visibility</p:attrName>
                                        </p:attrNameLst>
                                      </p:cBhvr>
                                      <p:to>
                                        <p:strVal val="visible"/>
                                      </p:to>
                                    </p:set>
                                    <p:anim calcmode="lin" valueType="num">
                                      <p:cBhvr additive="base">
                                        <p:cTn id="19" dur="500" fill="hold"/>
                                        <p:tgtEl>
                                          <p:spTgt spid="3584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842">
                                            <p:txEl>
                                              <p:pRg st="6" end="6"/>
                                            </p:txEl>
                                          </p:spTgt>
                                        </p:tgtEl>
                                        <p:attrNameLst>
                                          <p:attrName>style.visibility</p:attrName>
                                        </p:attrNameLst>
                                      </p:cBhvr>
                                      <p:to>
                                        <p:strVal val="visible"/>
                                      </p:to>
                                    </p:set>
                                    <p:anim calcmode="lin" valueType="num">
                                      <p:cBhvr additive="base">
                                        <p:cTn id="25" dur="500" fill="hold"/>
                                        <p:tgtEl>
                                          <p:spTgt spid="3584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2">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5842">
                                            <p:txEl>
                                              <p:pRg st="7" end="7"/>
                                            </p:txEl>
                                          </p:spTgt>
                                        </p:tgtEl>
                                        <p:attrNameLst>
                                          <p:attrName>style.visibility</p:attrName>
                                        </p:attrNameLst>
                                      </p:cBhvr>
                                      <p:to>
                                        <p:strVal val="visible"/>
                                      </p:to>
                                    </p:set>
                                    <p:anim calcmode="lin" valueType="num">
                                      <p:cBhvr additive="base">
                                        <p:cTn id="29" dur="500" fill="hold"/>
                                        <p:tgtEl>
                                          <p:spTgt spid="35842">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584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5842">
                                            <p:txEl>
                                              <p:pRg st="11" end="11"/>
                                            </p:txEl>
                                          </p:spTgt>
                                        </p:tgtEl>
                                        <p:attrNameLst>
                                          <p:attrName>style.visibility</p:attrName>
                                        </p:attrNameLst>
                                      </p:cBhvr>
                                      <p:to>
                                        <p:strVal val="visible"/>
                                      </p:to>
                                    </p:set>
                                    <p:anim calcmode="lin" valueType="num">
                                      <p:cBhvr additive="base">
                                        <p:cTn id="35" dur="500" fill="hold"/>
                                        <p:tgtEl>
                                          <p:spTgt spid="35842">
                                            <p:txEl>
                                              <p:pRg st="11" end="1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584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1031875" y="1074738"/>
            <a:ext cx="7581900" cy="5360987"/>
          </a:xfrm>
        </p:spPr>
        <p:txBody>
          <a:bodyPr vert="horz" wrap="square" lIns="91440" tIns="45720" rIns="91440" bIns="45720" anchor="t" anchorCtr="0"/>
          <a:p>
            <a:pPr>
              <a:buNone/>
            </a:pPr>
            <a:r>
              <a:rPr lang="en-US" altLang="zh-CN" dirty="0"/>
              <a:t>                                </a:t>
            </a:r>
            <a:endParaRPr lang="zh-CN" altLang="zh-CN" dirty="0"/>
          </a:p>
          <a:p>
            <a:pPr>
              <a:buNone/>
            </a:pPr>
            <a:r>
              <a:rPr lang="en-US" altLang="zh-CN" dirty="0"/>
              <a:t>                     </a:t>
            </a:r>
            <a:r>
              <a:rPr lang="en-US" altLang="zh-CN" sz="2000" dirty="0">
                <a:solidFill>
                  <a:schemeClr val="tx1"/>
                </a:solidFill>
                <a:latin typeface="Times New Roman" panose="02020603050405020304" pitchFamily="18" charset="0"/>
              </a:rPr>
              <a:t>What is a Resume? </a:t>
            </a:r>
            <a:endParaRPr lang="zh-CN" altLang="zh-CN" sz="2000" dirty="0">
              <a:solidFill>
                <a:schemeClr val="tx1"/>
              </a:solidFill>
              <a:latin typeface="Times New Roman" panose="02020603050405020304" pitchFamily="18" charset="0"/>
            </a:endParaRPr>
          </a:p>
          <a:p>
            <a:pPr algn="just">
              <a:buNone/>
            </a:pP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In English dictionaries, the word “resume” is usually defined as a summary of one’s educational and work experiences. The special spelling comes from the past participle of the French word “résumé” meaning “to summarize”. It is a short written self-introduction that one sends to an employer when looking for a new job. An effective resume is the foundation of every successful job campaign. The purpose of the resume is to make one attractive, interesting, worth considering to the company and so receive a job interview.</a:t>
            </a:r>
            <a:endParaRPr lang="zh-CN" altLang="zh-CN" sz="2000" b="0" dirty="0">
              <a:solidFill>
                <a:schemeClr val="tx1"/>
              </a:solidFill>
              <a:latin typeface="Times New Roman" panose="02020603050405020304" pitchFamily="18" charset="0"/>
            </a:endParaRPr>
          </a:p>
        </p:txBody>
      </p:sp>
      <p:sp>
        <p:nvSpPr>
          <p:cNvPr id="5123" name="标题 1"/>
          <p:cNvSpPr>
            <a:spLocks noGrp="1"/>
          </p:cNvSpPr>
          <p:nvPr>
            <p:ph type="title"/>
          </p:nvPr>
        </p:nvSpPr>
        <p:spPr/>
        <p:txBody>
          <a:bodyPr vert="horz" wrap="square" lIns="91440" tIns="45720" rIns="91440" bIns="45720" anchor="ctr" anchorCtr="0"/>
          <a:p>
            <a:r>
              <a:rPr lang="en-US" altLang="zh-CN" dirty="0">
                <a:solidFill>
                  <a:srgbClr val="282917"/>
                </a:solidFill>
                <a:latin typeface="Times New Roman" panose="02020603050405020304" pitchFamily="18" charset="0"/>
              </a:rPr>
              <a:t>Ⅱ.</a:t>
            </a:r>
            <a:r>
              <a:rPr lang="en-US" altLang="zh-CN" u="sng" dirty="0">
                <a:solidFill>
                  <a:srgbClr val="282917"/>
                </a:solidFill>
                <a:latin typeface="Times New Roman" panose="02020603050405020304" pitchFamily="18" charset="0"/>
              </a:rPr>
              <a:t>Leading-in</a:t>
            </a:r>
            <a:r>
              <a:rPr lang="en-US" altLang="zh-CN" dirty="0">
                <a:solidFill>
                  <a:srgbClr val="282917"/>
                </a:solidFill>
                <a:latin typeface="Times New Roman" panose="02020603050405020304" pitchFamily="18" charset="0"/>
              </a:rPr>
              <a:t> </a:t>
            </a:r>
            <a:endParaRPr lang="zh-CN" altLang="en-US"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a:xfrm>
            <a:off x="1090613" y="866775"/>
            <a:ext cx="8053387" cy="1011238"/>
          </a:xfrm>
        </p:spPr>
        <p:txBody>
          <a:bodyPr vert="horz" wrap="square" lIns="91440" tIns="45720" rIns="91440" bIns="45720" anchor="ctr" anchorCtr="0"/>
          <a:p>
            <a:r>
              <a:rPr lang="en-US" altLang="zh-CN" sz="2400" i="1" dirty="0">
                <a:solidFill>
                  <a:srgbClr val="282917"/>
                </a:solidFill>
                <a:latin typeface="Times New Roman" panose="02020603050405020304" pitchFamily="18" charset="0"/>
              </a:rPr>
              <a:t>Task 5</a:t>
            </a:r>
            <a:br>
              <a:rPr lang="zh-CN" altLang="zh-CN" sz="2400" dirty="0">
                <a:solidFill>
                  <a:srgbClr val="282917"/>
                </a:solidFill>
                <a:latin typeface="Times New Roman" panose="02020603050405020304" pitchFamily="18" charset="0"/>
              </a:rPr>
            </a:br>
            <a:br>
              <a:rPr lang="zh-CN"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a:t>
            </a:r>
            <a:r>
              <a:rPr lang="en-US" altLang="zh-CN" sz="2000" dirty="0">
                <a:solidFill>
                  <a:schemeClr val="tx1"/>
                </a:solidFill>
                <a:latin typeface="Times New Roman" panose="02020603050405020304" pitchFamily="18" charset="0"/>
              </a:rPr>
              <a:t>Complete the following resume with the proper forms of the words or phrases given in the box.  </a:t>
            </a:r>
            <a:br>
              <a:rPr lang="zh-CN" altLang="zh-CN" sz="2000" dirty="0">
                <a:solidFill>
                  <a:schemeClr val="tx1"/>
                </a:solidFill>
                <a:latin typeface="Times New Roman" panose="02020603050405020304" pitchFamily="18" charset="0"/>
              </a:rPr>
            </a:br>
            <a:endParaRPr lang="zh-CN" altLang="en-US" sz="2000" dirty="0">
              <a:solidFill>
                <a:schemeClr val="tx1"/>
              </a:solidFill>
              <a:latin typeface="Times New Roman" panose="02020603050405020304" pitchFamily="18" charset="0"/>
            </a:endParaRPr>
          </a:p>
        </p:txBody>
      </p:sp>
      <p:sp>
        <p:nvSpPr>
          <p:cNvPr id="36867" name="内容占位符 2"/>
          <p:cNvSpPr>
            <a:spLocks noGrp="1"/>
          </p:cNvSpPr>
          <p:nvPr>
            <p:ph idx="1"/>
          </p:nvPr>
        </p:nvSpPr>
        <p:spPr>
          <a:xfrm>
            <a:off x="1182688" y="1474788"/>
            <a:ext cx="7961312" cy="5383212"/>
          </a:xfrm>
        </p:spPr>
        <p:txBody>
          <a:bodyPr vert="horz" wrap="square" lIns="91440" tIns="45720" rIns="91440" bIns="45720" anchor="t" anchorCtr="0"/>
          <a:p>
            <a:pPr algn="just">
              <a:buNone/>
            </a:pPr>
            <a:endParaRPr lang="en-US" altLang="zh-CN" sz="2000" b="0" dirty="0">
              <a:solidFill>
                <a:srgbClr val="282917"/>
              </a:solidFill>
              <a:latin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ndParaRPr>
          </a:p>
        </p:txBody>
      </p:sp>
      <p:sp>
        <p:nvSpPr>
          <p:cNvPr id="36868" name="Text Box 4"/>
          <p:cNvSpPr txBox="1"/>
          <p:nvPr/>
        </p:nvSpPr>
        <p:spPr>
          <a:xfrm>
            <a:off x="1271905" y="2344420"/>
            <a:ext cx="7392670" cy="216852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lvl="1" algn="just" eaLnBrk="1" hangingPunct="1">
              <a:buFont typeface="Times New Roman" panose="02020603050405020304" pitchFamily="18" charset="0"/>
              <a:buChar char="a"/>
            </a:pPr>
            <a:endParaRPr lang="en-US" altLang="zh-CN" sz="2000" b="0" dirty="0">
              <a:latin typeface="Times New Roman" panose="02020603050405020304" pitchFamily="18" charset="0"/>
            </a:endParaRPr>
          </a:p>
          <a:p>
            <a:pPr lvl="1" algn="just" eaLnBrk="1" hangingPunct="1">
              <a:buFont typeface="Times New Roman" panose="02020603050405020304" pitchFamily="18" charset="0"/>
              <a:buChar char="a"/>
            </a:pPr>
            <a:r>
              <a:rPr lang="en-US" altLang="zh-CN" sz="2000" b="0" dirty="0">
                <a:latin typeface="Times New Roman" panose="02020603050405020304" pitchFamily="18" charset="0"/>
              </a:rPr>
              <a:t>. First-class Scholarship, Sept., 2015</a:t>
            </a:r>
            <a:r>
              <a:rPr lang="en-US" altLang="zh-CN" sz="2000" b="0" dirty="0">
                <a:solidFill>
                  <a:srgbClr val="FF0000"/>
                </a:solidFill>
                <a:latin typeface="Times New Roman" panose="02020603050405020304" pitchFamily="18" charset="0"/>
              </a:rPr>
              <a:t> </a:t>
            </a: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eaLnBrk="1" hangingPunct="1">
              <a:buFont typeface="Times New Roman" panose="02020603050405020304" pitchFamily="18" charset="0"/>
            </a:pPr>
            <a:r>
              <a:rPr lang="en-US" altLang="zh-CN" sz="2000" b="0" dirty="0">
                <a:latin typeface="Times New Roman" panose="02020603050405020304" pitchFamily="18" charset="0"/>
              </a:rPr>
              <a:t>       b. have a good command</a:t>
            </a:r>
            <a:endParaRPr lang="en-US" altLang="zh-CN" sz="2000" b="0" dirty="0">
              <a:latin typeface="Times New Roman" panose="02020603050405020304" pitchFamily="18" charset="0"/>
            </a:endParaRPr>
          </a:p>
          <a:p>
            <a:pPr eaLnBrk="1" hangingPunct="1">
              <a:buFont typeface="Times New Roman" panose="02020603050405020304" pitchFamily="18" charset="0"/>
            </a:pPr>
            <a:r>
              <a:rPr lang="en-US" altLang="zh-CN" sz="2000" b="0" dirty="0">
                <a:latin typeface="Times New Roman" panose="02020603050405020304" pitchFamily="18" charset="0"/>
              </a:rPr>
              <a:t>       c. skilled in use </a:t>
            </a:r>
            <a:endParaRPr lang="en-US" altLang="zh-CN" sz="2000" b="0" dirty="0">
              <a:latin typeface="Times New Roman" panose="02020603050405020304" pitchFamily="18" charset="0"/>
            </a:endParaRPr>
          </a:p>
          <a:p>
            <a:pPr eaLnBrk="1" hangingPunct="1">
              <a:buFont typeface="Times New Roman" panose="02020603050405020304" pitchFamily="18" charset="0"/>
            </a:pPr>
            <a:r>
              <a:rPr lang="en-US" altLang="zh-CN" sz="2000" b="0" dirty="0">
                <a:latin typeface="Times New Roman" panose="02020603050405020304" pitchFamily="18" charset="0"/>
              </a:rPr>
              <a:t>       d. objective</a:t>
            </a:r>
            <a:endParaRPr lang="en-US" altLang="zh-CN" sz="2000" b="0" dirty="0">
              <a:latin typeface="Times New Roman" panose="02020603050405020304" pitchFamily="18" charset="0"/>
            </a:endParaRPr>
          </a:p>
          <a:p>
            <a:pPr eaLnBrk="1" hangingPunct="1">
              <a:buFont typeface="Times New Roman" panose="02020603050405020304" pitchFamily="18" charset="0"/>
            </a:pPr>
            <a:r>
              <a:rPr lang="en-US" altLang="zh-CN" sz="2000" b="0" dirty="0">
                <a:latin typeface="Times New Roman" panose="02020603050405020304" pitchFamily="18" charset="0"/>
              </a:rPr>
              <a:t>       e. Clerk, Campus Copy Shop, 2014</a:t>
            </a:r>
            <a:endParaRPr lang="en-US" altLang="zh-CN" sz="2000" b="0" dirty="0">
              <a:latin typeface="Times New Roman" panose="02020603050405020304" pitchFamily="18" charset="0"/>
            </a:endParaRPr>
          </a:p>
          <a:p>
            <a:pPr algn="just" eaLnBrk="1" hangingPunct="1"/>
            <a:endParaRPr lang="en-US" altLang="zh-CN" sz="2000" dirty="0">
              <a:latin typeface="Times New Roman" panose="02020603050405020304" pitchFamily="18" charset="0"/>
            </a:endParaRPr>
          </a:p>
          <a:p>
            <a:pPr eaLnBrk="1" hangingPunct="1"/>
            <a:endParaRPr lang="en-US" altLang="zh-CN" dirty="0">
              <a:latin typeface="Arial" panose="020B0604020202020204" pitchFamily="34" charset="0"/>
            </a:endParaRPr>
          </a:p>
        </p:txBody>
      </p:sp>
    </p:spTree>
  </p:cSld>
  <p:clrMapOvr>
    <a:masterClrMapping/>
  </p:clrMapOvr>
  <p:transition>
    <p:sndAc>
      <p:stSnd>
        <p:snd r:embed="rId1" name="camera.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内容占位符 2"/>
          <p:cNvSpPr>
            <a:spLocks noGrp="1"/>
          </p:cNvSpPr>
          <p:nvPr>
            <p:ph idx="1"/>
          </p:nvPr>
        </p:nvSpPr>
        <p:spPr>
          <a:xfrm>
            <a:off x="1014413" y="1048068"/>
            <a:ext cx="8129587" cy="536098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                                                   Zhang Yang</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Room315 Building 23</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North Jiefang Road</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Guangzhou 510400</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(020) 68771234</a:t>
            </a:r>
            <a:endParaRPr lang="en-US" altLang="zh-CN"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___(1)___________</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To obtain a challenging position as a software engineer with an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emphasis in software design and development.</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Education</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Dept. of Automation, Guangzhou University, Sept. 2012</a:t>
            </a:r>
            <a:r>
              <a:rPr lang="zh-CN" altLang="en-US" sz="2000" dirty="0">
                <a:solidFill>
                  <a:schemeClr val="tx1"/>
                </a:solidFill>
                <a:latin typeface="Times New Roman" panose="02020603050405020304" pitchFamily="18" charset="0"/>
              </a:rPr>
              <a:t>一</a:t>
            </a:r>
            <a:r>
              <a:rPr lang="en-US" altLang="zh-CN" sz="2000" b="0" dirty="0">
                <a:solidFill>
                  <a:schemeClr val="tx1"/>
                </a:solidFill>
                <a:latin typeface="Times New Roman" panose="02020603050405020304" pitchFamily="18" charset="0"/>
              </a:rPr>
              <a:t>July 2016</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__(2)___________</a:t>
            </a:r>
            <a:r>
              <a:rPr lang="en-US" altLang="zh-CN" sz="2000" b="0" u="sng"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___ of MS FrontPage, Win 10, Sun, JavaBeans, </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HTML,CGI, JavaScript, Perl, Visual Interdev, Distributed Objects, CORBA, </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C++, Project2010, Office2010, Rational RequisitePro, Process, Excel</a:t>
            </a:r>
            <a:endParaRPr lang="en-US" altLang="zh-CN" sz="2000" b="0" dirty="0">
              <a:solidFill>
                <a:schemeClr val="tx1"/>
              </a:solidFill>
              <a:latin typeface="Times New Roman" panose="02020603050405020304" pitchFamily="18" charset="0"/>
            </a:endParaRPr>
          </a:p>
        </p:txBody>
      </p:sp>
      <p:sp>
        <p:nvSpPr>
          <p:cNvPr id="6" name="Rectangle 3"/>
          <p:cNvSpPr>
            <a:spLocks noGrp="1"/>
          </p:cNvSpPr>
          <p:nvPr/>
        </p:nvSpPr>
        <p:spPr>
          <a:xfrm>
            <a:off x="1780540" y="2807970"/>
            <a:ext cx="2779395" cy="10090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1. d. Objective    </a:t>
            </a:r>
            <a:endParaRPr lang="zh-CN" altLang="en-US" sz="2000" b="0" dirty="0">
              <a:latin typeface="Times New Roman" panose="02020603050405020304" pitchFamily="18" charset="0"/>
            </a:endParaRPr>
          </a:p>
        </p:txBody>
      </p:sp>
      <p:sp>
        <p:nvSpPr>
          <p:cNvPr id="4" name="Rectangle 3"/>
          <p:cNvSpPr>
            <a:spLocks noGrp="1"/>
          </p:cNvSpPr>
          <p:nvPr/>
        </p:nvSpPr>
        <p:spPr>
          <a:xfrm>
            <a:off x="1885315" y="5391785"/>
            <a:ext cx="2569845" cy="41719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2. c. Skilled in use   </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type="title"/>
          </p:nvPr>
        </p:nvSpPr>
        <p:spPr/>
        <p:txBody>
          <a:bodyPr vert="horz" wrap="square" lIns="91440" tIns="45720" rIns="91440" bIns="45720" anchor="ctr" anchorCtr="0"/>
          <a:p>
            <a:endParaRPr lang="zh-CN" altLang="en-US" dirty="0"/>
          </a:p>
        </p:txBody>
      </p:sp>
      <p:sp>
        <p:nvSpPr>
          <p:cNvPr id="38915" name="Rectangle 3"/>
          <p:cNvSpPr>
            <a:spLocks noGrp="1"/>
          </p:cNvSpPr>
          <p:nvPr>
            <p:ph idx="1"/>
          </p:nvPr>
        </p:nvSpPr>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Work Experience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___(3)_________________________________________________</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English Skills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_____(4)_______________</a:t>
            </a:r>
            <a:r>
              <a:rPr lang="en-US" altLang="zh-CN" sz="200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of both spoken and written English.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Pass CET-6.</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Scholarships and Awards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___________(5)_________________________________________</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Academic Progress Award, Mar., 2014</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References: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Available upon request</a:t>
            </a:r>
            <a:endParaRPr lang="zh-CN" altLang="en-US" sz="2000" b="0" dirty="0">
              <a:solidFill>
                <a:schemeClr val="tx1"/>
              </a:solidFill>
              <a:latin typeface="Times New Roman" panose="02020603050405020304" pitchFamily="18" charset="0"/>
            </a:endParaRPr>
          </a:p>
          <a:p>
            <a:endParaRPr lang="zh-CN" altLang="en-US" dirty="0"/>
          </a:p>
        </p:txBody>
      </p:sp>
      <p:sp>
        <p:nvSpPr>
          <p:cNvPr id="3" name="Rectangle 3"/>
          <p:cNvSpPr>
            <a:spLocks noGrp="1"/>
          </p:cNvSpPr>
          <p:nvPr/>
        </p:nvSpPr>
        <p:spPr>
          <a:xfrm>
            <a:off x="2651760" y="1491615"/>
            <a:ext cx="4718050" cy="5080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3. e. Clerk, Campus Copy Shop, 2014 </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 </a:t>
            </a:r>
            <a:endParaRPr lang="zh-CN" altLang="en-US" sz="2000" b="0" dirty="0">
              <a:latin typeface="Times New Roman" panose="02020603050405020304" pitchFamily="18" charset="0"/>
            </a:endParaRPr>
          </a:p>
        </p:txBody>
      </p:sp>
      <p:sp>
        <p:nvSpPr>
          <p:cNvPr id="5" name="Rectangle 3"/>
          <p:cNvSpPr>
            <a:spLocks noGrp="1"/>
          </p:cNvSpPr>
          <p:nvPr/>
        </p:nvSpPr>
        <p:spPr>
          <a:xfrm>
            <a:off x="2540000" y="2321560"/>
            <a:ext cx="3662045" cy="48069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4. b. Have a good command    </a:t>
            </a:r>
            <a:endParaRPr lang="zh-CN" altLang="en-US" sz="2000" b="0" dirty="0">
              <a:latin typeface="Times New Roman" panose="02020603050405020304" pitchFamily="18" charset="0"/>
            </a:endParaRPr>
          </a:p>
        </p:txBody>
      </p:sp>
      <p:sp>
        <p:nvSpPr>
          <p:cNvPr id="2" name="Rectangle 3"/>
          <p:cNvSpPr>
            <a:spLocks noGrp="1"/>
          </p:cNvSpPr>
          <p:nvPr/>
        </p:nvSpPr>
        <p:spPr>
          <a:xfrm>
            <a:off x="3212465" y="3669665"/>
            <a:ext cx="4554855" cy="13271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 5. a. First-class Scholarship, Sept., 2015</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a:xfrm>
            <a:off x="996950" y="271463"/>
            <a:ext cx="7958138" cy="1011237"/>
          </a:xfrm>
        </p:spPr>
        <p:txBody>
          <a:bodyPr vert="horz" wrap="square" lIns="91440" tIns="45720" rIns="91440" bIns="45720" anchor="ctr" anchorCtr="0"/>
          <a:p>
            <a:br>
              <a:rPr lang="en-US" altLang="zh-CN" dirty="0"/>
            </a:br>
            <a:r>
              <a:rPr lang="en-US" altLang="zh-CN" sz="2400" dirty="0">
                <a:solidFill>
                  <a:srgbClr val="282917"/>
                </a:solidFill>
                <a:latin typeface="Times New Roman" panose="02020603050405020304" pitchFamily="18" charset="0"/>
              </a:rPr>
              <a:t>Task 6 </a:t>
            </a:r>
            <a:br>
              <a:rPr lang="en-US"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a:t>
            </a:r>
            <a:r>
              <a:rPr lang="en-US" altLang="zh-CN" sz="2000" dirty="0">
                <a:solidFill>
                  <a:schemeClr val="tx1"/>
                </a:solidFill>
                <a:latin typeface="Times New Roman" panose="02020603050405020304" pitchFamily="18" charset="0"/>
              </a:rPr>
              <a:t>Write a resume according to the given situation.</a:t>
            </a:r>
            <a:r>
              <a:rPr lang="en-US" altLang="zh-CN" dirty="0"/>
              <a:t> </a:t>
            </a:r>
            <a:endParaRPr lang="zh-CN" altLang="en-US" dirty="0"/>
          </a:p>
        </p:txBody>
      </p:sp>
      <p:sp>
        <p:nvSpPr>
          <p:cNvPr id="40963" name="内容占位符 2"/>
          <p:cNvSpPr>
            <a:spLocks noGrp="1"/>
          </p:cNvSpPr>
          <p:nvPr>
            <p:ph idx="1"/>
          </p:nvPr>
        </p:nvSpPr>
        <p:spPr>
          <a:xfrm>
            <a:off x="882650" y="1677988"/>
            <a:ext cx="7961313" cy="4802187"/>
          </a:xfrm>
        </p:spPr>
        <p:txBody>
          <a:bodyPr vert="horz" wrap="square" lIns="91440" tIns="45720" rIns="91440" bIns="45720" anchor="t" anchorCtr="0"/>
          <a:p>
            <a:pPr algn="just">
              <a:buNone/>
            </a:pPr>
            <a:r>
              <a:rPr lang="en-US" altLang="zh-CN" sz="2000" b="0" dirty="0">
                <a:solidFill>
                  <a:schemeClr val="tx1"/>
                </a:solidFill>
                <a:latin typeface="Times New Roman" panose="02020603050405020304" pitchFamily="18" charset="0"/>
              </a:rPr>
              <a:t>             You are about to graduate from the Foreign Languages Department of ABC Polytechnic. The courses you have taken include English Listening &amp; Speaking, English Reading, BEC, Business English Writing, Business Interpretation, Computers, etc.. During your studies at ABC Polytechnic, you have won the First-class College Scholarship (2015-2016) and the Second-prize in College English Speech Contest (Dec., 2016). You have passed the CET6. Now you want to find a job in an import &amp; export company in Shenzhen.</a:t>
            </a:r>
            <a:endParaRPr lang="en-US" altLang="zh-CN" sz="2000" i="1" u="sng" dirty="0">
              <a:solidFill>
                <a:schemeClr val="tx1"/>
              </a:solidFill>
              <a:latin typeface="Times New Roman" panose="02020603050405020304" pitchFamily="18" charset="0"/>
            </a:endParaRPr>
          </a:p>
          <a:p>
            <a:pPr algn="just">
              <a:buNone/>
            </a:pPr>
            <a:r>
              <a:rPr lang="en-US" altLang="zh-CN" sz="2000" i="1" u="sng" dirty="0">
                <a:solidFill>
                  <a:schemeClr val="tx1"/>
                </a:solidFill>
                <a:latin typeface="Times New Roman" panose="02020603050405020304" pitchFamily="18" charset="0"/>
              </a:rPr>
              <a:t>    </a:t>
            </a:r>
            <a:endParaRPr lang="en-US" altLang="zh-CN" sz="2000" i="1" u="sng" dirty="0">
              <a:solidFill>
                <a:schemeClr val="tx1"/>
              </a:solidFill>
              <a:latin typeface="Times New Roman" panose="02020603050405020304" pitchFamily="18" charset="0"/>
            </a:endParaRPr>
          </a:p>
          <a:p>
            <a:pPr>
              <a:buNone/>
            </a:pPr>
            <a:r>
              <a:rPr lang="en-US" altLang="zh-CN" sz="2000" i="1" u="sng" dirty="0">
                <a:solidFill>
                  <a:schemeClr val="tx1"/>
                </a:solidFill>
                <a:latin typeface="Times New Roman" panose="02020603050405020304" pitchFamily="18" charset="0"/>
              </a:rPr>
              <a:t>Tips:</a:t>
            </a:r>
            <a:r>
              <a:rPr lang="en-US" altLang="zh-CN" sz="2000" b="0" dirty="0">
                <a:solidFill>
                  <a:schemeClr val="tx1"/>
                </a:solidFill>
                <a:latin typeface="Times New Roman" panose="02020603050405020304" pitchFamily="18" charset="0"/>
              </a:rPr>
              <a:t>  scholarship </a:t>
            </a:r>
            <a:r>
              <a:rPr lang="zh-CN" altLang="en-US" sz="2000" b="0" dirty="0">
                <a:solidFill>
                  <a:schemeClr val="tx1"/>
                </a:solidFill>
                <a:latin typeface="Times New Roman" panose="02020603050405020304" pitchFamily="18" charset="0"/>
              </a:rPr>
              <a:t>奖学金</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English Speech Contest </a:t>
            </a:r>
            <a:r>
              <a:rPr lang="zh-CN" altLang="en-US" sz="2000" b="0" dirty="0">
                <a:solidFill>
                  <a:schemeClr val="tx1"/>
                </a:solidFill>
                <a:latin typeface="Times New Roman" panose="02020603050405020304" pitchFamily="18" charset="0"/>
              </a:rPr>
              <a:t>英语口语大赛</a:t>
            </a:r>
            <a:endParaRPr lang="zh-CN" altLang="en-US"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CET 6=College English Test-6 </a:t>
            </a:r>
            <a:r>
              <a:rPr lang="zh-CN" altLang="en-US" sz="2000" b="0" dirty="0">
                <a:solidFill>
                  <a:schemeClr val="tx1"/>
                </a:solidFill>
                <a:latin typeface="Times New Roman" panose="02020603050405020304" pitchFamily="18" charset="0"/>
              </a:rPr>
              <a:t>大学英语六级</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Rectangle 3"/>
          <p:cNvSpPr>
            <a:spLocks noGrp="1"/>
          </p:cNvSpPr>
          <p:nvPr>
            <p:ph idx="1"/>
          </p:nvPr>
        </p:nvSpPr>
        <p:spPr>
          <a:xfrm>
            <a:off x="1169670" y="1062355"/>
            <a:ext cx="7974330" cy="5360670"/>
          </a:xfrm>
        </p:spPr>
        <p:txBody>
          <a:bodyPr vert="horz" wrap="square" lIns="91440" tIns="45720" rIns="91440" bIns="45720" anchor="t" anchorCtr="0"/>
          <a:p>
            <a:pPr>
              <a:lnSpc>
                <a:spcPct val="90000"/>
              </a:lnSpc>
              <a:buNone/>
            </a:pPr>
            <a:r>
              <a:rPr lang="en-US" altLang="zh-CN" sz="2000" dirty="0">
                <a:latin typeface="Times New Roman" panose="02020603050405020304" pitchFamily="18" charset="0"/>
              </a:rPr>
              <a:t>Task 6</a:t>
            </a:r>
            <a:endParaRPr lang="en-US" altLang="zh-CN" sz="2000" dirty="0">
              <a:latin typeface="Times New Roman" panose="02020603050405020304" pitchFamily="18" charset="0"/>
            </a:endParaRPr>
          </a:p>
          <a:p>
            <a:pPr>
              <a:lnSpc>
                <a:spcPct val="90000"/>
              </a:lnSpc>
              <a:buNone/>
            </a:pPr>
            <a:r>
              <a:rPr lang="en-US" altLang="zh-CN" sz="2000" dirty="0">
                <a:latin typeface="Times New Roman" panose="02020603050405020304" pitchFamily="18" charset="0"/>
              </a:rPr>
              <a:t>Suggested Answer:</a:t>
            </a:r>
            <a:endParaRPr lang="en-US" altLang="zh-CN" sz="2000" dirty="0">
              <a:latin typeface="Times New Roman" panose="02020603050405020304" pitchFamily="18" charset="0"/>
            </a:endParaRPr>
          </a:p>
          <a:p>
            <a:pPr>
              <a:lnSpc>
                <a:spcPct val="90000"/>
              </a:lnSpc>
              <a:buNone/>
            </a:pPr>
            <a:r>
              <a:rPr lang="en-US" altLang="zh-CN" sz="2000" dirty="0">
                <a:latin typeface="Times New Roman" panose="02020603050405020304" pitchFamily="18" charset="0"/>
              </a:rPr>
              <a:t>                                                   Resume</a:t>
            </a:r>
            <a:endParaRPr lang="en-US" altLang="zh-CN" sz="2000" dirty="0">
              <a:latin typeface="Times New Roman" panose="02020603050405020304" pitchFamily="18" charset="0"/>
            </a:endParaRPr>
          </a:p>
          <a:p>
            <a:pPr>
              <a:lnSpc>
                <a:spcPct val="90000"/>
              </a:lnSpc>
              <a:buNone/>
            </a:pPr>
            <a:r>
              <a:rPr lang="zh-CN" altLang="en-US" sz="2000" b="0" dirty="0">
                <a:latin typeface="Times New Roman" panose="02020603050405020304" pitchFamily="18" charset="0"/>
              </a:rPr>
              <a:t>（</a:t>
            </a:r>
            <a:r>
              <a:rPr lang="en-US" altLang="zh-CN" sz="2000" b="0" dirty="0">
                <a:latin typeface="Times New Roman" panose="02020603050405020304" pitchFamily="18" charset="0"/>
              </a:rPr>
              <a:t>Providing the applicant’s personal information and contact information.</a:t>
            </a:r>
            <a:r>
              <a:rPr lang="zh-CN" altLang="en-US" sz="2000" b="0" dirty="0">
                <a:latin typeface="Times New Roman" panose="02020603050405020304" pitchFamily="18" charset="0"/>
              </a:rPr>
              <a:t>）</a:t>
            </a:r>
            <a:endParaRPr lang="zh-CN" altLang="en-US" sz="2000" b="0" dirty="0">
              <a:latin typeface="Times New Roman" panose="02020603050405020304" pitchFamily="18" charset="0"/>
            </a:endParaRPr>
          </a:p>
          <a:p>
            <a:pPr>
              <a:lnSpc>
                <a:spcPct val="90000"/>
              </a:lnSpc>
            </a:pPr>
            <a:endParaRPr lang="en-US" altLang="zh-CN" sz="2000" b="0" dirty="0">
              <a:latin typeface="Times New Roman" panose="02020603050405020304" pitchFamily="18" charset="0"/>
            </a:endParaRPr>
          </a:p>
          <a:p>
            <a:pPr>
              <a:lnSpc>
                <a:spcPct val="90000"/>
              </a:lnSpc>
              <a:buNone/>
            </a:pPr>
            <a:r>
              <a:rPr lang="en-US" altLang="zh-CN" sz="2000" dirty="0">
                <a:latin typeface="Times New Roman" panose="02020603050405020304" pitchFamily="18" charset="0"/>
              </a:rPr>
              <a:t>Career Objective</a:t>
            </a:r>
            <a:endParaRPr lang="en-US" altLang="zh-CN" sz="2000" dirty="0">
              <a:latin typeface="Times New Roman" panose="02020603050405020304" pitchFamily="18" charset="0"/>
            </a:endParaRPr>
          </a:p>
          <a:p>
            <a:pPr>
              <a:lnSpc>
                <a:spcPct val="90000"/>
              </a:lnSpc>
              <a:buNone/>
            </a:pPr>
            <a:r>
              <a:rPr lang="en-US" altLang="zh-CN" sz="2000" b="0" dirty="0">
                <a:latin typeface="Times New Roman" panose="02020603050405020304" pitchFamily="18" charset="0"/>
              </a:rPr>
              <a:t> To obtain an entry-level position in an import &amp; export company in Shenzhen</a:t>
            </a:r>
            <a:endParaRPr lang="en-US" altLang="zh-CN" sz="2000" b="0" dirty="0">
              <a:latin typeface="Times New Roman" panose="02020603050405020304" pitchFamily="18" charset="0"/>
            </a:endParaRPr>
          </a:p>
          <a:p>
            <a:pPr>
              <a:lnSpc>
                <a:spcPct val="90000"/>
              </a:lnSpc>
              <a:buNone/>
            </a:pPr>
            <a:endParaRPr lang="en-US" altLang="zh-CN" sz="2000" b="0" dirty="0">
              <a:latin typeface="Times New Roman" panose="02020603050405020304" pitchFamily="18" charset="0"/>
            </a:endParaRPr>
          </a:p>
          <a:p>
            <a:pPr>
              <a:lnSpc>
                <a:spcPct val="90000"/>
              </a:lnSpc>
              <a:buNone/>
            </a:pPr>
            <a:r>
              <a:rPr lang="en-US" altLang="zh-CN" sz="2000" dirty="0">
                <a:latin typeface="Times New Roman" panose="02020603050405020304" pitchFamily="18" charset="0"/>
              </a:rPr>
              <a:t>Education</a:t>
            </a:r>
            <a:endParaRPr lang="en-US" altLang="zh-CN" sz="2000" dirty="0">
              <a:latin typeface="Times New Roman" panose="02020603050405020304" pitchFamily="18" charset="0"/>
            </a:endParaRPr>
          </a:p>
          <a:p>
            <a:pPr algn="just">
              <a:lnSpc>
                <a:spcPct val="90000"/>
              </a:lnSpc>
              <a:buNone/>
            </a:pPr>
            <a:r>
              <a:rPr lang="en-US" altLang="zh-CN" sz="2000" b="0" dirty="0">
                <a:latin typeface="Times New Roman" panose="02020603050405020304" pitchFamily="18" charset="0"/>
              </a:rPr>
              <a:t>2014-present: Foreign Languages Department of ABC Polytechnic </a:t>
            </a:r>
            <a:endParaRPr lang="en-US" altLang="zh-CN" sz="2000" b="0" dirty="0">
              <a:latin typeface="Times New Roman" panose="02020603050405020304" pitchFamily="18" charset="0"/>
            </a:endParaRPr>
          </a:p>
          <a:p>
            <a:pPr algn="just">
              <a:lnSpc>
                <a:spcPct val="90000"/>
              </a:lnSpc>
              <a:buNone/>
            </a:pPr>
            <a:r>
              <a:rPr lang="en-US" altLang="zh-CN" sz="2000" b="0" dirty="0">
                <a:latin typeface="Times New Roman" panose="02020603050405020304" pitchFamily="18" charset="0"/>
              </a:rPr>
              <a:t>                      Coursework: English Listening &amp; Speaking, English Reading,   </a:t>
            </a:r>
            <a:endParaRPr lang="en-US" altLang="zh-CN" sz="2000" b="0" dirty="0">
              <a:latin typeface="Times New Roman" panose="02020603050405020304" pitchFamily="18" charset="0"/>
            </a:endParaRPr>
          </a:p>
          <a:p>
            <a:pPr algn="just">
              <a:lnSpc>
                <a:spcPct val="90000"/>
              </a:lnSpc>
              <a:buNone/>
            </a:pPr>
            <a:r>
              <a:rPr lang="en-US" altLang="zh-CN" sz="2000" b="0" dirty="0">
                <a:latin typeface="Times New Roman" panose="02020603050405020304" pitchFamily="18" charset="0"/>
              </a:rPr>
              <a:t>                      BEC, Business English Writing, Business Interpretation, </a:t>
            </a:r>
            <a:endParaRPr lang="en-US" altLang="zh-CN" sz="2000" b="0" dirty="0">
              <a:latin typeface="Times New Roman" panose="02020603050405020304" pitchFamily="18" charset="0"/>
            </a:endParaRPr>
          </a:p>
          <a:p>
            <a:pPr algn="just">
              <a:lnSpc>
                <a:spcPct val="90000"/>
              </a:lnSpc>
              <a:buNone/>
            </a:pPr>
            <a:r>
              <a:rPr lang="en-US" altLang="zh-CN" sz="2000" b="0" dirty="0">
                <a:latin typeface="Times New Roman" panose="02020603050405020304" pitchFamily="18" charset="0"/>
              </a:rPr>
              <a:t>                      Computers, etc.</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Rectangle 3"/>
          <p:cNvSpPr>
            <a:spLocks noGrp="1"/>
          </p:cNvSpPr>
          <p:nvPr>
            <p:ph idx="1"/>
          </p:nvPr>
        </p:nvSpPr>
        <p:spPr>
          <a:xfrm>
            <a:off x="1407160" y="1280160"/>
            <a:ext cx="7584440" cy="5244465"/>
          </a:xfrm>
        </p:spPr>
        <p:txBody>
          <a:bodyPr vert="horz" wrap="square" lIns="91440" tIns="45720" rIns="91440" bIns="45720" anchor="t" anchorCtr="0"/>
          <a:p>
            <a:pPr>
              <a:buNone/>
            </a:pPr>
            <a:r>
              <a:rPr lang="en-US" altLang="zh-CN" sz="2000" dirty="0">
                <a:latin typeface="Times New Roman" panose="02020603050405020304" pitchFamily="18" charset="0"/>
              </a:rPr>
              <a:t>Honors</a:t>
            </a:r>
            <a:endParaRPr lang="en-US" altLang="zh-CN" sz="2000" dirty="0">
              <a:latin typeface="Times New Roman" panose="02020603050405020304" pitchFamily="18" charset="0"/>
            </a:endParaRPr>
          </a:p>
          <a:p>
            <a:pPr>
              <a:buNone/>
            </a:pPr>
            <a:r>
              <a:rPr lang="en-US" altLang="zh-CN" sz="2000" b="0" dirty="0">
                <a:latin typeface="Times New Roman" panose="02020603050405020304" pitchFamily="18" charset="0"/>
              </a:rPr>
              <a:t>First-class College Scholarship (2015-2016);</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Second-prize in College English Speech Contest (Dec., 2016)</a:t>
            </a:r>
            <a:endParaRPr lang="en-US" altLang="zh-CN" sz="2000" b="0" dirty="0">
              <a:latin typeface="Times New Roman" panose="02020603050405020304" pitchFamily="18" charset="0"/>
            </a:endParaRPr>
          </a:p>
          <a:p>
            <a:pPr>
              <a:buNone/>
            </a:pPr>
            <a:endParaRPr lang="en-US" altLang="zh-CN" sz="2000" dirty="0">
              <a:latin typeface="Times New Roman" panose="02020603050405020304" pitchFamily="18" charset="0"/>
            </a:endParaRPr>
          </a:p>
          <a:p>
            <a:pPr>
              <a:buNone/>
            </a:pPr>
            <a:r>
              <a:rPr lang="en-US" altLang="zh-CN" sz="2000" dirty="0">
                <a:latin typeface="Times New Roman" panose="02020603050405020304" pitchFamily="18" charset="0"/>
              </a:rPr>
              <a:t>Qualification</a:t>
            </a:r>
            <a:endParaRPr lang="en-US" altLang="zh-CN" sz="2000" dirty="0">
              <a:latin typeface="Times New Roman" panose="02020603050405020304" pitchFamily="18" charset="0"/>
            </a:endParaRPr>
          </a:p>
          <a:p>
            <a:pPr>
              <a:buNone/>
            </a:pPr>
            <a:r>
              <a:rPr lang="en-US" altLang="zh-CN" sz="2000" b="0" dirty="0">
                <a:latin typeface="Times New Roman" panose="02020603050405020304" pitchFamily="18" charset="0"/>
              </a:rPr>
              <a:t>Passed Band 6 of CET</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dirty="0">
                <a:latin typeface="Times New Roman" panose="02020603050405020304" pitchFamily="18" charset="0"/>
              </a:rPr>
              <a:t>References:</a:t>
            </a:r>
            <a:endParaRPr lang="en-US" altLang="zh-CN" sz="2000" dirty="0">
              <a:latin typeface="Times New Roman" panose="02020603050405020304" pitchFamily="18" charset="0"/>
            </a:endParaRPr>
          </a:p>
          <a:p>
            <a:pPr>
              <a:buNone/>
            </a:pPr>
            <a:r>
              <a:rPr lang="en-US" altLang="zh-CN" sz="2000" b="0" dirty="0">
                <a:latin typeface="Times New Roman" panose="02020603050405020304" pitchFamily="18" charset="0"/>
              </a:rPr>
              <a:t>Available upon request</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a:xfrm>
            <a:off x="1185863" y="198438"/>
            <a:ext cx="7958137" cy="1011237"/>
          </a:xfrm>
        </p:spPr>
        <p:txBody>
          <a:bodyPr vert="horz" wrap="square" lIns="91440" tIns="45720" rIns="91440" bIns="45720" anchor="ctr" anchorCtr="0"/>
          <a:p>
            <a:r>
              <a:rPr lang="en-US" altLang="zh-CN" dirty="0">
                <a:solidFill>
                  <a:srgbClr val="282917"/>
                </a:solidFill>
                <a:latin typeface="Times New Roman" panose="02020603050405020304" pitchFamily="18" charset="0"/>
              </a:rPr>
              <a:t>VII. </a:t>
            </a:r>
            <a:r>
              <a:rPr lang="en-US" altLang="zh-CN" u="sng" dirty="0">
                <a:solidFill>
                  <a:srgbClr val="282917"/>
                </a:solidFill>
                <a:latin typeface="Times New Roman" panose="02020603050405020304" pitchFamily="18" charset="0"/>
              </a:rPr>
              <a:t>Read for Reference</a:t>
            </a:r>
            <a:r>
              <a:rPr lang="en-US" altLang="zh-CN" dirty="0">
                <a:solidFill>
                  <a:srgbClr val="282917"/>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Sample 1</a:t>
            </a:r>
            <a:br>
              <a:rPr lang="zh-CN" altLang="zh-CN" sz="2400" dirty="0">
                <a:solidFill>
                  <a:srgbClr val="282917"/>
                </a:solidFill>
                <a:latin typeface="Times New Roman" panose="02020603050405020304" pitchFamily="18" charset="0"/>
              </a:rPr>
            </a:br>
            <a:endParaRPr lang="zh-CN" altLang="en-US" sz="2400" dirty="0">
              <a:solidFill>
                <a:srgbClr val="282917"/>
              </a:solidFill>
              <a:latin typeface="Times New Roman" panose="02020603050405020304" pitchFamily="18" charset="0"/>
            </a:endParaRPr>
          </a:p>
        </p:txBody>
      </p:sp>
      <p:sp>
        <p:nvSpPr>
          <p:cNvPr id="44035" name="内容占位符 2"/>
          <p:cNvSpPr>
            <a:spLocks noGrp="1"/>
          </p:cNvSpPr>
          <p:nvPr>
            <p:ph idx="1"/>
          </p:nvPr>
        </p:nvSpPr>
        <p:spPr>
          <a:xfrm>
            <a:off x="1182688" y="1036638"/>
            <a:ext cx="7961312" cy="5183187"/>
          </a:xfrm>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Jack Chen</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Meiyun, Jieyang, Guangdong, China  522061 .</a:t>
            </a:r>
            <a:endParaRPr lang="fr-FR" altLang="zh-CN" sz="2000" b="0" dirty="0">
              <a:solidFill>
                <a:schemeClr val="tx1"/>
              </a:solidFill>
              <a:latin typeface="Times New Roman" panose="02020603050405020304" pitchFamily="18" charset="0"/>
            </a:endParaRPr>
          </a:p>
          <a:p>
            <a:pPr>
              <a:buNone/>
            </a:pPr>
            <a:r>
              <a:rPr lang="fr-FR" altLang="zh-CN" sz="2000" b="0" dirty="0">
                <a:solidFill>
                  <a:schemeClr val="tx1"/>
                </a:solidFill>
                <a:latin typeface="Times New Roman" panose="02020603050405020304" pitchFamily="18" charset="0"/>
              </a:rPr>
              <a:t>E-mail: 1144142733@xx.com </a:t>
            </a:r>
            <a:endParaRPr lang="fr-FR" altLang="zh-CN" sz="2000" b="0" dirty="0">
              <a:solidFill>
                <a:schemeClr val="tx1"/>
              </a:solidFill>
              <a:latin typeface="Times New Roman" panose="02020603050405020304" pitchFamily="18" charset="0"/>
            </a:endParaRPr>
          </a:p>
          <a:p>
            <a:pPr>
              <a:buNone/>
            </a:pPr>
            <a:r>
              <a:rPr lang="fr-FR" altLang="zh-CN" sz="2000" b="0" dirty="0">
                <a:solidFill>
                  <a:schemeClr val="tx1"/>
                </a:solidFill>
                <a:latin typeface="Times New Roman" panose="02020603050405020304" pitchFamily="18" charset="0"/>
              </a:rPr>
              <a:t>Tel: 0663-8885027</a:t>
            </a:r>
            <a:endParaRPr lang="fr-FR" altLang="zh-CN" sz="2000" b="0" dirty="0">
              <a:solidFill>
                <a:schemeClr val="tx1"/>
              </a:solidFill>
              <a:latin typeface="Times New Roman" panose="02020603050405020304" pitchFamily="18" charset="0"/>
            </a:endParaRPr>
          </a:p>
          <a:p>
            <a:pPr>
              <a:buNone/>
            </a:pPr>
            <a:r>
              <a:rPr lang="fr-FR" altLang="zh-CN" sz="2000" b="0" dirty="0">
                <a:solidFill>
                  <a:schemeClr val="tx1"/>
                </a:solidFill>
                <a:latin typeface="Times New Roman" panose="02020603050405020304" pitchFamily="18" charset="0"/>
              </a:rPr>
              <a:t> </a:t>
            </a: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Objective: </a:t>
            </a:r>
            <a:r>
              <a:rPr lang="en-US" altLang="zh-CN" sz="2000" b="0" dirty="0">
                <a:solidFill>
                  <a:schemeClr val="tx1"/>
                </a:solidFill>
                <a:latin typeface="Times New Roman" panose="02020603050405020304" pitchFamily="18" charset="0"/>
              </a:rPr>
              <a:t>A position of export sales.</a:t>
            </a: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Education: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College’s Degree in English, 2014</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Bachelor's Degree in Management, 2016</a:t>
            </a:r>
            <a:endParaRPr lang="en-US" altLang="zh-CN"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Honors: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*First Prize in Oral English Competition at college, 2012</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*College Major Award and National Encouragement Scholarship, 2012</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*College Major Award and National Encouragement Scholarship, 2013</a:t>
            </a:r>
            <a:endParaRPr lang="fr-FR" altLang="zh-CN" sz="2000" b="0" dirty="0">
              <a:solidFill>
                <a:schemeClr val="tx1"/>
              </a:solidFill>
              <a:latin typeface="Times New Roman" panose="02020603050405020304" pitchFamily="18" charset="0"/>
            </a:endParaRPr>
          </a:p>
          <a:p>
            <a:pPr>
              <a:buNone/>
            </a:pPr>
            <a:r>
              <a:rPr lang="fr-FR" altLang="zh-CN" sz="2000" b="0" dirty="0">
                <a:solidFill>
                  <a:schemeClr val="tx1"/>
                </a:solidFill>
                <a:latin typeface="Times New Roman" panose="02020603050405020304" pitchFamily="18" charset="0"/>
              </a:rPr>
              <a:t>*CET4 ; CET6; BEC Vantage Level.</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Rectangle 3"/>
          <p:cNvSpPr>
            <a:spLocks noGrp="1"/>
          </p:cNvSpPr>
          <p:nvPr>
            <p:ph idx="1"/>
          </p:nvPr>
        </p:nvSpPr>
        <p:spPr/>
        <p:txBody>
          <a:bodyPr vert="horz" wrap="square" lIns="91440" tIns="45720" rIns="91440" bIns="45720" anchor="t" anchorCtr="0"/>
          <a:p>
            <a:pPr>
              <a:lnSpc>
                <a:spcPct val="80000"/>
              </a:lnSpc>
              <a:buNone/>
            </a:pPr>
            <a:r>
              <a:rPr lang="en-US" altLang="zh-CN" sz="2000" dirty="0">
                <a:solidFill>
                  <a:schemeClr val="tx1"/>
                </a:solidFill>
                <a:latin typeface="Times New Roman" panose="02020603050405020304" pitchFamily="18" charset="0"/>
              </a:rPr>
              <a:t>Part-time Job Experience:  </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*Sales in Guangda shopping mall, November 2012 to March 2013.</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*Host of English Salon in WL training center, November 2012 to July 2014</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*Coordinator in CMCC, September 2013 to October 2015.</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*Interpreter in international exhibition (Dongguang Furniture Show; Canton fair), April 2013 up to now.</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 Skills: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*Familiar with Western Culture .</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*Fluent in oral and written English</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*Able to communicate in Spanish</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*Computer skills in Window XP</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*Good organizational skills</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a:xfrm>
            <a:off x="1055688" y="530225"/>
            <a:ext cx="7958137" cy="546100"/>
          </a:xfrm>
        </p:spPr>
        <p:txBody>
          <a:bodyPr vert="horz" wrap="square" lIns="91440" tIns="45720" rIns="91440" bIns="45720" anchor="ctr" anchorCtr="0"/>
          <a:p>
            <a:r>
              <a:rPr lang="en-US" altLang="zh-CN" sz="2400" dirty="0">
                <a:solidFill>
                  <a:srgbClr val="282917"/>
                </a:solidFill>
                <a:latin typeface="Times New Roman" panose="02020603050405020304" pitchFamily="18" charset="0"/>
              </a:rPr>
              <a:t>Sample2</a:t>
            </a:r>
            <a:endParaRPr lang="zh-CN" altLang="en-US" sz="2400" b="0" dirty="0">
              <a:solidFill>
                <a:srgbClr val="282917"/>
              </a:solidFill>
              <a:latin typeface="Times New Roman" panose="02020603050405020304" pitchFamily="18" charset="0"/>
            </a:endParaRPr>
          </a:p>
        </p:txBody>
      </p:sp>
      <p:sp>
        <p:nvSpPr>
          <p:cNvPr id="46083" name="内容占位符 2"/>
          <p:cNvSpPr>
            <a:spLocks noGrp="1"/>
          </p:cNvSpPr>
          <p:nvPr>
            <p:ph idx="1"/>
          </p:nvPr>
        </p:nvSpPr>
        <p:spPr>
          <a:xfrm>
            <a:off x="1000125" y="1016000"/>
            <a:ext cx="7961313" cy="5360988"/>
          </a:xfrm>
        </p:spPr>
        <p:txBody>
          <a:bodyPr vert="horz" wrap="square" lIns="91440" tIns="45720" rIns="91440" bIns="45720" anchor="t" anchorCtr="0"/>
          <a:p>
            <a:pPr>
              <a:buNone/>
            </a:pPr>
            <a:r>
              <a:rPr lang="en-US" altLang="zh-CN" sz="2000" dirty="0">
                <a:latin typeface="Times New Roman" panose="02020603050405020304" pitchFamily="18" charset="0"/>
              </a:rPr>
              <a:t>                                               </a:t>
            </a:r>
            <a:r>
              <a:rPr lang="en-US" altLang="zh-CN" sz="2000" dirty="0">
                <a:solidFill>
                  <a:schemeClr val="tx1"/>
                </a:solidFill>
                <a:latin typeface="Times New Roman" panose="02020603050405020304" pitchFamily="18" charset="0"/>
              </a:rPr>
              <a:t>Daoqing  Zhang</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Gender: male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Mobile Phone:  15646727931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E-mail: daoqingzhang85@gmail. corn</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Date of Birth:1993. 5   Phone:32057082             Zip Code: 510420</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Address:A1</a:t>
            </a:r>
            <a:r>
              <a:rPr lang="zh-CN" altLang="en-US" sz="2000" b="0" dirty="0">
                <a:solidFill>
                  <a:schemeClr val="tx1"/>
                </a:solidFill>
                <a:latin typeface="Times New Roman" panose="02020603050405020304" pitchFamily="18" charset="0"/>
              </a:rPr>
              <a:t>一</a:t>
            </a:r>
            <a:r>
              <a:rPr lang="en-US" altLang="zh-CN" sz="2000" b="0" dirty="0">
                <a:solidFill>
                  <a:schemeClr val="tx1"/>
                </a:solidFill>
                <a:latin typeface="Times New Roman" panose="02020603050405020304" pitchFamily="18" charset="0"/>
              </a:rPr>
              <a:t>601A, Guangzhou University, Panyu, Guangzhou</a:t>
            </a:r>
            <a:endParaRPr lang="en-US" altLang="zh-CN" sz="2000" dirty="0">
              <a:solidFill>
                <a:schemeClr val="tx1"/>
              </a:solidFill>
              <a:latin typeface="Times New Roman" panose="02020603050405020304" pitchFamily="18" charset="0"/>
            </a:endParaRPr>
          </a:p>
          <a:p>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Job Objective: </a:t>
            </a:r>
            <a:r>
              <a:rPr lang="en-US" altLang="zh-CN" sz="2000" b="0" dirty="0">
                <a:solidFill>
                  <a:schemeClr val="tx1"/>
                </a:solidFill>
                <a:latin typeface="Times New Roman" panose="02020603050405020304" pitchFamily="18" charset="0"/>
              </a:rPr>
              <a:t>Customer Service Manager</a:t>
            </a:r>
            <a:r>
              <a:rPr lang="zh-CN" altLang="en-US" sz="2000" b="0" dirty="0">
                <a:solidFill>
                  <a:schemeClr val="tx1"/>
                </a:solidFill>
                <a:latin typeface="Times New Roman" panose="02020603050405020304" pitchFamily="18" charset="0"/>
              </a:rPr>
              <a:t>（客服经理）</a:t>
            </a:r>
            <a:endParaRPr lang="zh-CN" altLang="en-US" sz="2000" dirty="0">
              <a:solidFill>
                <a:schemeClr val="tx1"/>
              </a:solidFill>
              <a:latin typeface="Times New Roman" panose="02020603050405020304" pitchFamily="18" charset="0"/>
            </a:endParaRPr>
          </a:p>
          <a:p>
            <a:pPr>
              <a:buNone/>
            </a:pPr>
            <a:endParaRPr lang="en-US" altLang="zh-CN" sz="2000" dirty="0">
              <a:solidFill>
                <a:schemeClr val="tx1"/>
              </a:solidFill>
              <a:latin typeface="Times New Roman" panose="02020603050405020304" pitchFamily="18" charset="0"/>
            </a:endParaRPr>
          </a:p>
          <a:p>
            <a:pPr>
              <a:buNone/>
            </a:pPr>
            <a:r>
              <a:rPr lang="en-US" altLang="zh-CN" sz="2000" dirty="0">
                <a:solidFill>
                  <a:schemeClr val="tx1"/>
                </a:solidFill>
                <a:latin typeface="Times New Roman" panose="02020603050405020304" pitchFamily="18" charset="0"/>
              </a:rPr>
              <a:t>Education Background</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2013. 09</a:t>
            </a:r>
            <a:r>
              <a:rPr lang="zh-CN" altLang="en-US" sz="2000" b="0" dirty="0">
                <a:solidFill>
                  <a:schemeClr val="tx1"/>
                </a:solidFill>
                <a:latin typeface="Times New Roman" panose="02020603050405020304" pitchFamily="18" charset="0"/>
              </a:rPr>
              <a:t>一</a:t>
            </a:r>
            <a:r>
              <a:rPr lang="en-US" altLang="zh-CN" sz="2000" b="0" dirty="0">
                <a:solidFill>
                  <a:schemeClr val="tx1"/>
                </a:solidFill>
                <a:latin typeface="Times New Roman" panose="02020603050405020304" pitchFamily="18" charset="0"/>
              </a:rPr>
              <a:t>P resent  Guangzhou University  English(foreign Trade)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Guangzhou University  Law (Second Major)</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p:txBody>
          <a:bodyPr vert="horz" wrap="square" lIns="91440" tIns="45720" rIns="91440" bIns="45720" anchor="ctr" anchorCtr="0"/>
          <a:p>
            <a:endParaRPr lang="zh-CN" altLang="en-US" dirty="0"/>
          </a:p>
        </p:txBody>
      </p:sp>
      <p:sp>
        <p:nvSpPr>
          <p:cNvPr id="47107" name="内容占位符 2"/>
          <p:cNvSpPr>
            <a:spLocks noGrp="1"/>
          </p:cNvSpPr>
          <p:nvPr>
            <p:ph idx="1"/>
          </p:nvPr>
        </p:nvSpPr>
        <p:spPr>
          <a:xfrm>
            <a:off x="868363" y="1163638"/>
            <a:ext cx="7961312" cy="5360987"/>
          </a:xfrm>
        </p:spPr>
        <p:txBody>
          <a:bodyPr vert="horz" wrap="square" lIns="91440" tIns="45720" rIns="91440" bIns="45720" anchor="t" anchorCtr="0"/>
          <a:p>
            <a:pPr>
              <a:buNone/>
            </a:pPr>
            <a:r>
              <a:rPr lang="en-US" altLang="zh-CN" sz="2000" dirty="0">
                <a:solidFill>
                  <a:schemeClr val="tx1"/>
                </a:solidFill>
                <a:latin typeface="Times New Roman" panose="02020603050405020304" pitchFamily="18" charset="0"/>
              </a:rPr>
              <a:t>Honour&amp; Award</a:t>
            </a:r>
            <a:endParaRPr lang="en-US" altLang="zh-CN" sz="20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2015</a:t>
            </a:r>
            <a:r>
              <a:rPr lang="zh-CN" altLang="en-US" sz="1800" b="0" dirty="0">
                <a:solidFill>
                  <a:schemeClr val="tx1"/>
                </a:solidFill>
                <a:latin typeface="Times New Roman" panose="02020603050405020304" pitchFamily="18" charset="0"/>
              </a:rPr>
              <a:t>一</a:t>
            </a:r>
            <a:r>
              <a:rPr lang="en-US" altLang="zh-CN" sz="1800" b="0" dirty="0">
                <a:solidFill>
                  <a:schemeClr val="tx1"/>
                </a:solidFill>
                <a:latin typeface="Times New Roman" panose="02020603050405020304" pitchFamily="18" charset="0"/>
              </a:rPr>
              <a:t>2016  2nd Prize of Excellent Student Scholarship (Top 1% of the  Class)</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2nd Prize of Scholarship for Excellent Academic Performance (Top    </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1%of  the Class)</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National Encouragement Scholarship </a:t>
            </a:r>
            <a:r>
              <a:rPr lang="zh-CN" altLang="en-US" sz="1800" b="0" dirty="0">
                <a:solidFill>
                  <a:schemeClr val="tx1"/>
                </a:solidFill>
                <a:latin typeface="Times New Roman" panose="02020603050405020304" pitchFamily="18" charset="0"/>
              </a:rPr>
              <a:t>（国家励志奖学金）</a:t>
            </a:r>
            <a:r>
              <a:rPr lang="en-US" altLang="zh-CN" sz="1800" b="0" dirty="0">
                <a:solidFill>
                  <a:schemeClr val="tx1"/>
                </a:solidFill>
                <a:latin typeface="Times New Roman" panose="02020603050405020304" pitchFamily="18" charset="0"/>
              </a:rPr>
              <a:t>(Top2%    </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of the Department)</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Excellent League Member of Guangzhou University</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2014</a:t>
            </a:r>
            <a:r>
              <a:rPr lang="zh-CN" altLang="en-US" sz="1800" b="0" dirty="0">
                <a:solidFill>
                  <a:schemeClr val="tx1"/>
                </a:solidFill>
                <a:latin typeface="Times New Roman" panose="02020603050405020304" pitchFamily="18" charset="0"/>
              </a:rPr>
              <a:t>一</a:t>
            </a:r>
            <a:r>
              <a:rPr lang="en-US" altLang="zh-CN" sz="1800" b="0" dirty="0">
                <a:solidFill>
                  <a:schemeClr val="tx1"/>
                </a:solidFill>
                <a:latin typeface="Times New Roman" panose="02020603050405020304" pitchFamily="18" charset="0"/>
              </a:rPr>
              <a:t>2015  3rd Prize of Excellent Student Scholarship(Top 2% of the Class)</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2nd Prize of Scholarship for Excellent Academic Performance (Top </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1% of the Class)</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2013</a:t>
            </a:r>
            <a:r>
              <a:rPr lang="zh-CN" altLang="en-US" sz="1800" b="0" dirty="0">
                <a:solidFill>
                  <a:schemeClr val="tx1"/>
                </a:solidFill>
                <a:latin typeface="Times New Roman" panose="02020603050405020304" pitchFamily="18" charset="0"/>
              </a:rPr>
              <a:t>一</a:t>
            </a:r>
            <a:r>
              <a:rPr lang="en-US" altLang="zh-CN" sz="1800" b="0" dirty="0">
                <a:solidFill>
                  <a:schemeClr val="tx1"/>
                </a:solidFill>
                <a:latin typeface="Times New Roman" panose="02020603050405020304" pitchFamily="18" charset="0"/>
              </a:rPr>
              <a:t>2014  2nd Prize of Excellent Student Scholarship (Top 1%of the Class)</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1st Prize of Scholarship for Excellent Academic Performance    </a:t>
            </a:r>
            <a:endParaRPr lang="en-US" altLang="zh-CN" sz="1800" b="0" dirty="0">
              <a:solidFill>
                <a:schemeClr val="tx1"/>
              </a:solidFill>
              <a:latin typeface="Times New Roman" panose="02020603050405020304" pitchFamily="18" charset="0"/>
            </a:endParaRPr>
          </a:p>
          <a:p>
            <a:pPr>
              <a:buNone/>
            </a:pPr>
            <a:r>
              <a:rPr lang="en-US" altLang="zh-CN" sz="1800" b="0" dirty="0">
                <a:solidFill>
                  <a:schemeClr val="tx1"/>
                </a:solidFill>
                <a:latin typeface="Times New Roman" panose="02020603050405020304" pitchFamily="18" charset="0"/>
              </a:rPr>
              <a:t>                      (Top1%of the Class)</a:t>
            </a:r>
            <a:endParaRPr lang="en-US" altLang="zh-CN" sz="1800" b="0" dirty="0">
              <a:solidFill>
                <a:schemeClr val="tx1"/>
              </a:solidFill>
              <a:latin typeface="Times New Roman" panose="02020603050405020304" pitchFamily="18" charset="0"/>
              <a:ea typeface="黑体" panose="02010600030101010101" pitchFamily="2" charset="-122"/>
            </a:endParaRPr>
          </a:p>
          <a:p>
            <a:pPr algn="just">
              <a:buNone/>
            </a:pPr>
            <a:endParaRPr lang="zh-CN" altLang="en-US" sz="1800" b="0" dirty="0">
              <a:solidFill>
                <a:schemeClr val="tx1"/>
              </a:solidFill>
              <a:latin typeface="Times New Roman" panose="02020603050405020304" pitchFamily="18" charset="0"/>
              <a:ea typeface="黑体" panose="02010600030101010101" pitchFamily="2" charset="-122"/>
            </a:endParaRPr>
          </a:p>
        </p:txBody>
      </p:sp>
    </p:spTree>
  </p:cSld>
  <p:clrMapOvr>
    <a:masterClrMapping/>
  </p:clrMapOvr>
  <p:transition>
    <p:sndAc>
      <p:stSnd>
        <p:snd r:embed="rId1"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1060450" y="1428750"/>
            <a:ext cx="7699375" cy="4587875"/>
          </a:xfrm>
        </p:spPr>
        <p:txBody>
          <a:bodyPr vert="horz" wrap="square" lIns="91440" tIns="45720" rIns="91440" bIns="45720" anchor="t" anchorCtr="0"/>
          <a:p>
            <a:pPr algn="just"/>
            <a:r>
              <a:rPr lang="en-US" altLang="zh-CN" sz="2000" dirty="0">
                <a:solidFill>
                  <a:schemeClr val="tx1"/>
                </a:solidFill>
                <a:latin typeface="Times New Roman" panose="02020603050405020304" pitchFamily="18" charset="0"/>
              </a:rPr>
              <a:t>Types of resumes</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简历的种类</a:t>
            </a:r>
            <a:r>
              <a:rPr lang="en-US" altLang="zh-CN" sz="2000" b="0" dirty="0">
                <a:solidFill>
                  <a:schemeClr val="tx1"/>
                </a:solidFill>
                <a:latin typeface="Times New Roman" panose="02020603050405020304" pitchFamily="18" charset="0"/>
              </a:rPr>
              <a:t>) There is not a standard format for a resume. A resume of an experienced executive would be quite different from that of a graduate. Generally speaking, there are three types of resumes for the applicants to choose from according to their qualifications and career goals:</a:t>
            </a:r>
            <a:endParaRPr lang="en-US" altLang="zh-CN" sz="2000" dirty="0">
              <a:solidFill>
                <a:schemeClr val="tx1"/>
              </a:solidFill>
              <a:latin typeface="Times New Roman" panose="02020603050405020304" pitchFamily="18" charset="0"/>
            </a:endParaRPr>
          </a:p>
          <a:p>
            <a:pPr algn="just">
              <a:buNone/>
            </a:pPr>
            <a:r>
              <a:rPr lang="en-US" altLang="zh-CN" sz="2000" dirty="0">
                <a:solidFill>
                  <a:schemeClr val="tx1"/>
                </a:solidFill>
                <a:latin typeface="Times New Roman" panose="02020603050405020304" pitchFamily="18" charset="0"/>
              </a:rPr>
              <a:t>             Basic resume </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学历简历</a:t>
            </a:r>
            <a:r>
              <a:rPr lang="en-US" altLang="zh-CN" sz="2000" b="0" dirty="0">
                <a:solidFill>
                  <a:schemeClr val="tx1"/>
                </a:solidFill>
                <a:latin typeface="Times New Roman" panose="02020603050405020304" pitchFamily="18" charset="0"/>
              </a:rPr>
              <a:t>) is often used by graduates who have not many work experiences. In basic resume, applicants should focus on the most basic information of education experience as well as general personal information, such as degree, major, university, department, main courses, scholarship, honors, certifications and skills, and so on.</a:t>
            </a:r>
            <a:r>
              <a:rPr lang="en-US" altLang="zh-CN" sz="2000" dirty="0">
                <a:solidFill>
                  <a:schemeClr val="tx1"/>
                </a:solidFill>
                <a:latin typeface="Times New Roman" panose="02020603050405020304" pitchFamily="18" charset="0"/>
              </a:rPr>
              <a:t> </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p:cNvSpPr>
          <p:nvPr>
            <p:ph type="title"/>
          </p:nvPr>
        </p:nvSpPr>
        <p:spPr/>
        <p:txBody>
          <a:bodyPr vert="horz" wrap="square" lIns="91440" tIns="45720" rIns="91440" bIns="45720" anchor="ctr" anchorCtr="0"/>
          <a:p>
            <a:endParaRPr lang="zh-CN" altLang="en-US" dirty="0"/>
          </a:p>
        </p:txBody>
      </p:sp>
      <p:sp>
        <p:nvSpPr>
          <p:cNvPr id="48131" name="Rectangle 3"/>
          <p:cNvSpPr>
            <a:spLocks noGrp="1"/>
          </p:cNvSpPr>
          <p:nvPr>
            <p:ph idx="1"/>
          </p:nvPr>
        </p:nvSpPr>
        <p:spPr/>
        <p:txBody>
          <a:bodyPr vert="horz" wrap="square" lIns="91440" tIns="45720" rIns="91440" bIns="45720" anchor="t" anchorCtr="0"/>
          <a:p>
            <a:pPr>
              <a:lnSpc>
                <a:spcPct val="80000"/>
              </a:lnSpc>
              <a:buNone/>
            </a:pPr>
            <a:r>
              <a:rPr lang="en-US" altLang="zh-CN" sz="2000" dirty="0">
                <a:solidFill>
                  <a:schemeClr val="tx1"/>
                </a:solidFill>
                <a:latin typeface="Times New Roman" panose="02020603050405020304" pitchFamily="18" charset="0"/>
              </a:rPr>
              <a:t>Work Experience</a:t>
            </a: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2016.4  Guangzhou Jiuzhou Exhibition &amp; Commerce Co. Ltd</a:t>
            </a: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            AAITF</a:t>
            </a:r>
            <a:r>
              <a:rPr lang="zh-CN" altLang="en-US" sz="2000" b="0" dirty="0">
                <a:solidFill>
                  <a:schemeClr val="tx1"/>
                </a:solidFill>
                <a:latin typeface="Times New Roman" panose="02020603050405020304" pitchFamily="18" charset="0"/>
              </a:rPr>
              <a:t>（国际汽车售后产业及服务业展览会）</a:t>
            </a:r>
            <a:r>
              <a:rPr lang="en-US" altLang="zh-CN" sz="2000" dirty="0">
                <a:solidFill>
                  <a:schemeClr val="tx1"/>
                </a:solidFill>
                <a:latin typeface="Times New Roman" panose="02020603050405020304" pitchFamily="18" charset="0"/>
              </a:rPr>
              <a:t>Marketing  </a:t>
            </a: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            Assistant</a:t>
            </a:r>
            <a:r>
              <a:rPr lang="zh-CN" altLang="en-US" sz="2000" b="0" dirty="0">
                <a:solidFill>
                  <a:schemeClr val="tx1"/>
                </a:solidFill>
                <a:latin typeface="Times New Roman" panose="02020603050405020304" pitchFamily="18" charset="0"/>
              </a:rPr>
              <a:t>（市场营销助理）</a:t>
            </a: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 </a:t>
            </a:r>
            <a:r>
              <a:rPr lang="en-US" altLang="zh-CN" sz="2000" b="0" dirty="0">
                <a:solidFill>
                  <a:schemeClr val="tx1"/>
                </a:solidFill>
                <a:latin typeface="Times New Roman" panose="02020603050405020304" pitchFamily="18" charset="0"/>
              </a:rPr>
              <a:t>Coordinated with Colleagues to implement marketing projects</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 Invited foreign and domestic specialized buyers to the AAITF trade show</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 My ultimate sales ranked 3rd in the whole team; the total invited guests exceeded 60</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2016.1</a:t>
            </a:r>
            <a:r>
              <a:rPr lang="zh-CN" altLang="en-US" sz="2000" dirty="0">
                <a:solidFill>
                  <a:schemeClr val="tx1"/>
                </a:solidFill>
                <a:latin typeface="Times New Roman" panose="02020603050405020304" pitchFamily="18" charset="0"/>
              </a:rPr>
              <a:t>一</a:t>
            </a:r>
            <a:r>
              <a:rPr lang="en-US" altLang="zh-CN" sz="2000" dirty="0">
                <a:solidFill>
                  <a:schemeClr val="tx1"/>
                </a:solidFill>
                <a:latin typeface="Times New Roman" panose="02020603050405020304" pitchFamily="18" charset="0"/>
              </a:rPr>
              <a:t>2016.2  China (Guangzhou) International Expo on Pro Sound &amp; Light</a:t>
            </a:r>
            <a:r>
              <a:rPr lang="zh-CN" altLang="en-US" sz="2000" b="0" dirty="0">
                <a:solidFill>
                  <a:schemeClr val="tx1"/>
                </a:solidFill>
                <a:latin typeface="Times New Roman" panose="02020603050405020304" pitchFamily="18" charset="0"/>
              </a:rPr>
              <a:t>（中国 </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广州</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专业音响、灯光国际展览会</a:t>
            </a:r>
            <a:r>
              <a:rPr lang="en-US" altLang="zh-CN" sz="2000" b="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 Receptionist</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 Coordinated with colleagues to guide our foreign arid domestic guests to the rush centre</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 Helped our guests finish registration processes, including form-filling and check-in</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 Answered questions from guests and provided valuable tips on our expo and traveling in Guangzhou</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a:spLocks noGrp="1"/>
          </p:cNvSpPr>
          <p:nvPr>
            <p:ph type="title"/>
          </p:nvPr>
        </p:nvSpPr>
        <p:spPr/>
        <p:txBody>
          <a:bodyPr vert="horz" wrap="square" lIns="91440" tIns="45720" rIns="91440" bIns="45720" anchor="ctr" anchorCtr="0"/>
          <a:p>
            <a:endParaRPr lang="zh-CN" altLang="en-US" dirty="0"/>
          </a:p>
        </p:txBody>
      </p:sp>
      <p:sp>
        <p:nvSpPr>
          <p:cNvPr id="49155" name="Rectangle 3"/>
          <p:cNvSpPr>
            <a:spLocks noGrp="1"/>
          </p:cNvSpPr>
          <p:nvPr>
            <p:ph idx="1"/>
          </p:nvPr>
        </p:nvSpPr>
        <p:spPr/>
        <p:txBody>
          <a:bodyPr vert="horz" wrap="square" lIns="91440" tIns="45720" rIns="91440" bIns="45720" anchor="t" anchorCtr="0"/>
          <a:p>
            <a:pPr>
              <a:lnSpc>
                <a:spcPct val="80000"/>
              </a:lnSpc>
              <a:buNone/>
            </a:pPr>
            <a:r>
              <a:rPr lang="en-US" altLang="zh-CN" sz="2000" dirty="0">
                <a:solidFill>
                  <a:schemeClr val="tx1"/>
                </a:solidFill>
                <a:latin typeface="Times New Roman" panose="02020603050405020304" pitchFamily="18" charset="0"/>
              </a:rPr>
              <a:t>2015.9</a:t>
            </a:r>
            <a:r>
              <a:rPr lang="zh-CN" altLang="en-US" sz="2000" dirty="0">
                <a:solidFill>
                  <a:schemeClr val="tx1"/>
                </a:solidFill>
                <a:latin typeface="Times New Roman" panose="02020603050405020304" pitchFamily="18" charset="0"/>
              </a:rPr>
              <a:t>一</a:t>
            </a:r>
            <a:r>
              <a:rPr lang="en-US" altLang="zh-CN" sz="2000" dirty="0">
                <a:solidFill>
                  <a:schemeClr val="tx1"/>
                </a:solidFill>
                <a:latin typeface="Times New Roman" panose="02020603050405020304" pitchFamily="18" charset="0"/>
              </a:rPr>
              <a:t>2016. 7  Student Internship Department, Member League of </a:t>
            </a: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                             the School of Foreign Studies Trainee</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Coordinated with teammates and implemented miscellaneous projects and extra-curricular activities</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Negotiated with sponsors and cooperators for funding and sponsorship</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Planned and carried out the volunteer scheme of helping disabled children in Guangzhou Rehabilitation Hospital</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Successfully organized the 2nd Christmas Evening Party of Guangzhou Rehabilitation Hospital</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2015.5   Guangzhou GREE Air-conditioner Sales Co., Ltd </a:t>
            </a:r>
            <a:r>
              <a:rPr lang="zh-CN" altLang="en-US" sz="200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广州格力空调销售有限公司</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Sales Representative</a:t>
            </a:r>
            <a:r>
              <a:rPr lang="zh-CN" altLang="en-US" sz="200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销售代表）</a:t>
            </a:r>
            <a:endParaRPr lang="zh-CN" altLang="en-US" sz="2000" b="0" dirty="0">
              <a:solidFill>
                <a:schemeClr val="tx1"/>
              </a:solidFill>
              <a:latin typeface="Times New Roman" panose="02020603050405020304" pitchFamily="18" charset="0"/>
            </a:endParaRPr>
          </a:p>
          <a:p>
            <a:pPr>
              <a:lnSpc>
                <a:spcPct val="80000"/>
              </a:lnSpc>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Took an effective marketing training course provided by the company</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Executed the GREE Air-conditioner Marketing Campaign Program during May Day</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Cooperated with formal sales representatives to fulfill an excellent sales achievement</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Total sales target reached 50 sets in only three days, which ranked third in all groups</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a:spLocks noGrp="1"/>
          </p:cNvSpPr>
          <p:nvPr>
            <p:ph type="title"/>
          </p:nvPr>
        </p:nvSpPr>
        <p:spPr/>
        <p:txBody>
          <a:bodyPr vert="horz" wrap="square" lIns="91440" tIns="45720" rIns="91440" bIns="45720" anchor="ctr" anchorCtr="0"/>
          <a:p>
            <a:endParaRPr lang="zh-CN" altLang="en-US" dirty="0"/>
          </a:p>
        </p:txBody>
      </p:sp>
      <p:sp>
        <p:nvSpPr>
          <p:cNvPr id="50179" name="Rectangle 3"/>
          <p:cNvSpPr>
            <a:spLocks noGrp="1"/>
          </p:cNvSpPr>
          <p:nvPr>
            <p:ph idx="1"/>
          </p:nvPr>
        </p:nvSpPr>
        <p:spPr/>
        <p:txBody>
          <a:bodyPr vert="horz" wrap="square" lIns="91440" tIns="45720" rIns="91440" bIns="45720" anchor="t" anchorCtr="0"/>
          <a:p>
            <a:pPr>
              <a:lnSpc>
                <a:spcPct val="80000"/>
              </a:lnSpc>
              <a:buNone/>
            </a:pPr>
            <a:r>
              <a:rPr lang="en-US" altLang="zh-CN" sz="2000" b="0" dirty="0">
                <a:solidFill>
                  <a:schemeClr val="tx1"/>
                </a:solidFill>
                <a:latin typeface="Times New Roman" panose="02020603050405020304" pitchFamily="18" charset="0"/>
              </a:rPr>
              <a:t>2014.3</a:t>
            </a:r>
            <a:r>
              <a:rPr lang="zh-CN" altLang="en-US" sz="2000" b="0" dirty="0">
                <a:solidFill>
                  <a:schemeClr val="tx1"/>
                </a:solidFill>
                <a:latin typeface="Times New Roman" panose="02020603050405020304" pitchFamily="18" charset="0"/>
              </a:rPr>
              <a:t>一</a:t>
            </a:r>
            <a:r>
              <a:rPr lang="en-US" altLang="zh-CN" sz="2000" b="0" dirty="0">
                <a:solidFill>
                  <a:schemeClr val="tx1"/>
                </a:solidFill>
                <a:latin typeface="Times New Roman" panose="02020603050405020304" pitchFamily="18" charset="0"/>
              </a:rPr>
              <a:t>2015.3  </a:t>
            </a:r>
            <a:r>
              <a:rPr lang="en-US" altLang="zh-CN" sz="2000" dirty="0">
                <a:solidFill>
                  <a:schemeClr val="tx1"/>
                </a:solidFill>
                <a:latin typeface="Times New Roman" panose="02020603050405020304" pitchFamily="18" charset="0"/>
              </a:rPr>
              <a:t>Guangzhou University of Technology Network Centre </a:t>
            </a:r>
            <a:endParaRPr lang="en-US" altLang="zh-CN" sz="200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                            Students Team Leader</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 Managed 13-person student team engaged in campus network customer service and trouble shootings</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Focused on team-building and assisted supervisors in daily administrative tasks, including budgeting, regular month meeting, etc</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Planned and supervised the execution of assignments</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Handled disputes and maintained good relationship with customers</a:t>
            </a:r>
            <a:endParaRPr lang="en-US" altLang="zh-CN" sz="2000" b="0" dirty="0">
              <a:solidFill>
                <a:schemeClr val="tx1"/>
              </a:solidFill>
              <a:latin typeface="Times New Roman" panose="02020603050405020304" pitchFamily="18" charset="0"/>
            </a:endParaRPr>
          </a:p>
          <a:p>
            <a:pPr>
              <a:lnSpc>
                <a:spcPct val="80000"/>
              </a:lnSpc>
              <a:buNone/>
            </a:pPr>
            <a:endParaRPr lang="en-US" altLang="zh-CN" sz="2000" b="0" dirty="0">
              <a:solidFill>
                <a:schemeClr val="tx1"/>
              </a:solidFill>
              <a:latin typeface="Times New Roman" panose="02020603050405020304" pitchFamily="18" charset="0"/>
            </a:endParaRPr>
          </a:p>
          <a:p>
            <a:pPr>
              <a:lnSpc>
                <a:spcPct val="80000"/>
              </a:lnSpc>
              <a:buNone/>
            </a:pPr>
            <a:r>
              <a:rPr lang="en-US" altLang="zh-CN" sz="2000" dirty="0">
                <a:solidFill>
                  <a:schemeClr val="tx1"/>
                </a:solidFill>
                <a:latin typeface="Times New Roman" panose="02020603050405020304" pitchFamily="18" charset="0"/>
              </a:rPr>
              <a:t>Special Qualifications: Languages &amp; IT Skills</a:t>
            </a:r>
            <a:endParaRPr lang="en-US" altLang="zh-CN" sz="200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Test for English Major (TEM4)</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Fair</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Cambridge Business English Certificate Higher (BEC Higher)</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Grade C</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CET-6</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590</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Common Computer Test Level 2 (CCT-2)</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Passed</a:t>
            </a:r>
            <a:endParaRPr lang="en-US" altLang="zh-CN" sz="2000" b="0" dirty="0">
              <a:solidFill>
                <a:schemeClr val="tx1"/>
              </a:solidFill>
              <a:latin typeface="Times New Roman" panose="02020603050405020304" pitchFamily="18" charset="0"/>
            </a:endParaRPr>
          </a:p>
          <a:p>
            <a:pPr>
              <a:lnSpc>
                <a:spcPct val="80000"/>
              </a:lnSpc>
              <a:buNone/>
            </a:pPr>
            <a:r>
              <a:rPr lang="en-US" altLang="zh-CN" sz="2000" b="0" dirty="0">
                <a:solidFill>
                  <a:schemeClr val="tx1"/>
                </a:solidFill>
                <a:latin typeface="Times New Roman" panose="02020603050405020304" pitchFamily="18" charset="0"/>
              </a:rPr>
              <a:t>● Proficiency in Microsoft Office</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1211"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1209"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p:nvPr/>
        </p:nvSpPr>
        <p:spPr>
          <a:xfrm>
            <a:off x="3862388" y="516890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None/>
            </a:pPr>
            <a:endParaRPr lang="zh-CN" altLang="en-US" dirty="0">
              <a:latin typeface="Arial" panose="020B0604020202020204" pitchFamily="34" charset="0"/>
            </a:endParaRPr>
          </a:p>
        </p:txBody>
      </p:sp>
      <p:sp>
        <p:nvSpPr>
          <p:cNvPr id="26119" name="椭圆 26118"/>
          <p:cNvSpPr/>
          <p:nvPr/>
        </p:nvSpPr>
        <p:spPr>
          <a:xfrm>
            <a:off x="0" y="400050"/>
            <a:ext cx="2609850" cy="2624138"/>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None/>
            </a:pPr>
            <a:endParaRPr lang="zh-CN" altLang="en-US" dirty="0">
              <a:latin typeface="Arial" panose="020B0604020202020204" pitchFamily="34" charset="0"/>
            </a:endParaRPr>
          </a:p>
        </p:txBody>
      </p:sp>
      <p:sp>
        <p:nvSpPr>
          <p:cNvPr id="26120" name="椭圆 26119"/>
          <p:cNvSpPr/>
          <p:nvPr/>
        </p:nvSpPr>
        <p:spPr>
          <a:xfrm>
            <a:off x="1428750" y="3671888"/>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buNone/>
            </a:pPr>
            <a:endParaRPr lang="zh-CN" altLang="en-US" dirty="0">
              <a:latin typeface="Arial" panose="020B0604020202020204" pitchFamily="34" charset="0"/>
            </a:endParaRPr>
          </a:p>
        </p:txBody>
      </p:sp>
      <p:sp>
        <p:nvSpPr>
          <p:cNvPr id="14" name="TextBox 13"/>
          <p:cNvSpPr txBox="1"/>
          <p:nvPr/>
        </p:nvSpPr>
        <p:spPr>
          <a:xfrm>
            <a:off x="2595563" y="2316163"/>
            <a:ext cx="6548438" cy="2306955"/>
          </a:xfrm>
          <a:prstGeom prst="rect">
            <a:avLst/>
          </a:prstGeom>
          <a:noFill/>
        </p:spPr>
        <p:txBody>
          <a:bodyPr>
            <a:spAutoFit/>
          </a:bodyPr>
          <a:lstStyle/>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1030288" y="1474788"/>
            <a:ext cx="7759700" cy="5049837"/>
          </a:xfrm>
        </p:spPr>
        <p:txBody>
          <a:bodyPr vert="horz" wrap="square" lIns="91440" tIns="45720" rIns="91440" bIns="45720" anchor="t" anchorCtr="0"/>
          <a:p>
            <a:pPr algn="dist">
              <a:buNone/>
            </a:pPr>
            <a:r>
              <a:rPr lang="en-US" altLang="zh-CN" sz="2000" dirty="0">
                <a:solidFill>
                  <a:schemeClr val="tx1"/>
                </a:solidFill>
                <a:latin typeface="Times New Roman" panose="02020603050405020304" pitchFamily="18" charset="0"/>
              </a:rPr>
              <a:t>            Chronological resume </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经历简历</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is the most popular resume used by the applicants with work experiences. This resumes should wrap up a work objective which reflects both one’s work experience and his professional goals. The work experience section should list one’s employment history in time order which will include the name of former employers, post, employment dates followed by a brief description of accomplishments, skills, and responsibilities.</a:t>
            </a:r>
            <a:endParaRPr lang="en-US" altLang="zh-CN" sz="2000" dirty="0">
              <a:solidFill>
                <a:schemeClr val="tx1"/>
              </a:solidFill>
              <a:latin typeface="Times New Roman" panose="02020603050405020304" pitchFamily="18" charset="0"/>
            </a:endParaRPr>
          </a:p>
          <a:p>
            <a:pPr algn="dist">
              <a:buNone/>
            </a:pPr>
            <a:r>
              <a:rPr lang="en-US" altLang="zh-CN" sz="2000" dirty="0">
                <a:solidFill>
                  <a:schemeClr val="tx1"/>
                </a:solidFill>
                <a:latin typeface="Times New Roman" panose="02020603050405020304" pitchFamily="18" charset="0"/>
              </a:rPr>
              <a:t>             Functional resume</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职能简历</a:t>
            </a:r>
            <a:r>
              <a:rPr lang="en-US" altLang="zh-CN" sz="2000" b="0" dirty="0">
                <a:solidFill>
                  <a:schemeClr val="tx1"/>
                </a:solidFill>
                <a:latin typeface="Times New Roman" panose="02020603050405020304" pitchFamily="18" charset="0"/>
              </a:rPr>
              <a:t>)</a:t>
            </a: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is used by individuals making a significant career change or reentering the job market after a lengthy absence. This resume should emphasize one’s experience, skills and accomplishment rather than work history. Major functions or skills are listed with specific accomplishments below each topic.</a:t>
            </a:r>
            <a:r>
              <a:rPr lang="en-US" altLang="zh-CN" sz="200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lgn="just">
              <a:buNone/>
            </a:pP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内容占位符 2"/>
          <p:cNvSpPr>
            <a:spLocks noGrp="1"/>
          </p:cNvSpPr>
          <p:nvPr>
            <p:ph idx="1"/>
          </p:nvPr>
        </p:nvSpPr>
        <p:spPr>
          <a:xfrm>
            <a:off x="1096963" y="1150938"/>
            <a:ext cx="7775575" cy="3752850"/>
          </a:xfrm>
        </p:spPr>
        <p:txBody>
          <a:bodyPr vert="horz" wrap="square" lIns="91440" tIns="45720" rIns="91440" bIns="45720" anchor="t" anchorCtr="0"/>
          <a:p>
            <a:r>
              <a:rPr lang="en-US" altLang="zh-CN" sz="2000" dirty="0">
                <a:solidFill>
                  <a:schemeClr val="tx1"/>
                </a:solidFill>
                <a:latin typeface="Times New Roman" panose="02020603050405020304" pitchFamily="18" charset="0"/>
              </a:rPr>
              <a:t>Basic components of a resume</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简历的基本组成部分</a:t>
            </a:r>
            <a:r>
              <a:rPr lang="en-US" altLang="zh-CN" sz="2000" b="0" dirty="0">
                <a:solidFill>
                  <a:schemeClr val="tx1"/>
                </a:solidFill>
                <a:latin typeface="Times New Roman" panose="02020603050405020304" pitchFamily="18" charset="0"/>
              </a:rPr>
              <a:t>)</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◆Heading (Resume) </a:t>
            </a:r>
            <a:r>
              <a:rPr lang="zh-CN" altLang="en-US" sz="2000" b="0" dirty="0">
                <a:solidFill>
                  <a:schemeClr val="tx1"/>
                </a:solidFill>
                <a:latin typeface="Times New Roman" panose="02020603050405020304" pitchFamily="18" charset="0"/>
              </a:rPr>
              <a:t>标题</a:t>
            </a:r>
            <a:r>
              <a:rPr lang="zh-CN" altLang="en-US" sz="2000" b="0" dirty="0"/>
              <a:t> </a:t>
            </a:r>
            <a:endParaRPr lang="zh-CN" altLang="en-US" sz="2000" b="0" dirty="0"/>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Personal Information (name, sex, date of birth, marital status, health) </a:t>
            </a:r>
            <a:r>
              <a:rPr lang="zh-CN" altLang="en-US" sz="2000" b="0" dirty="0">
                <a:solidFill>
                  <a:schemeClr val="tx1"/>
                </a:solidFill>
                <a:latin typeface="Times New Roman" panose="02020603050405020304" pitchFamily="18" charset="0"/>
              </a:rPr>
              <a:t>个人信息</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Contact Information (telephone number, address and E-mail) </a:t>
            </a:r>
            <a:r>
              <a:rPr lang="zh-CN" altLang="en-US" sz="2000" b="0" dirty="0">
                <a:solidFill>
                  <a:schemeClr val="tx1"/>
                </a:solidFill>
                <a:latin typeface="Times New Roman" panose="02020603050405020304" pitchFamily="18" charset="0"/>
              </a:rPr>
              <a:t>联系方式</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Work Objective </a:t>
            </a:r>
            <a:r>
              <a:rPr lang="zh-CN" altLang="en-US" sz="2000" b="0" dirty="0">
                <a:solidFill>
                  <a:schemeClr val="tx1"/>
                </a:solidFill>
                <a:latin typeface="Times New Roman" panose="02020603050405020304" pitchFamily="18" charset="0"/>
              </a:rPr>
              <a:t>应聘职位</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Education (degrees, majors, schools, dates, major courses, special training) </a:t>
            </a:r>
            <a:r>
              <a:rPr lang="zh-CN" altLang="en-US" sz="2000" b="0" dirty="0">
                <a:solidFill>
                  <a:schemeClr val="tx1"/>
                </a:solidFill>
                <a:latin typeface="Times New Roman" panose="02020603050405020304" pitchFamily="18" charset="0"/>
              </a:rPr>
              <a:t>教育背景</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Work Experience (paid, unpaid, and part-time employment, including job titles, employers, dates, accomplishments, duties and responsibilities) </a:t>
            </a:r>
            <a:r>
              <a:rPr lang="zh-CN" altLang="en-US" sz="2000" b="0" dirty="0">
                <a:solidFill>
                  <a:schemeClr val="tx1"/>
                </a:solidFill>
                <a:latin typeface="Times New Roman" panose="02020603050405020304" pitchFamily="18" charset="0"/>
              </a:rPr>
              <a:t>工作经历</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Special Skills (foreign languages, computer applications) </a:t>
            </a:r>
            <a:r>
              <a:rPr lang="zh-CN" altLang="en-US" sz="2000" b="0" dirty="0">
                <a:solidFill>
                  <a:schemeClr val="tx1"/>
                </a:solidFill>
                <a:latin typeface="Times New Roman" panose="02020603050405020304" pitchFamily="18" charset="0"/>
              </a:rPr>
              <a:t>特殊技能</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Others (certificates</a:t>
            </a:r>
            <a:r>
              <a:rPr lang="zh-CN" altLang="en-US" sz="2000" b="0" dirty="0">
                <a:solidFill>
                  <a:schemeClr val="tx1"/>
                </a:solidFill>
                <a:latin typeface="Times New Roman" panose="02020603050405020304" pitchFamily="18" charset="0"/>
              </a:rPr>
              <a:t>，</a:t>
            </a:r>
            <a:r>
              <a:rPr lang="en-US" altLang="zh-CN" sz="2000" b="0" dirty="0">
                <a:solidFill>
                  <a:schemeClr val="tx1"/>
                </a:solidFill>
                <a:latin typeface="Times New Roman" panose="02020603050405020304" pitchFamily="18" charset="0"/>
              </a:rPr>
              <a:t>hobbies and interests, personality , personal strengths) </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a:xfrm>
            <a:off x="1030288" y="1430338"/>
            <a:ext cx="7700962" cy="5094287"/>
          </a:xfrm>
        </p:spPr>
        <p:txBody>
          <a:bodyPr vert="horz" wrap="square" lIns="91440" tIns="45720" rIns="91440" bIns="45720" anchor="t" anchorCtr="0"/>
          <a:p>
            <a:r>
              <a:rPr lang="en-US" altLang="zh-CN" sz="2000" dirty="0">
                <a:solidFill>
                  <a:schemeClr val="tx1"/>
                </a:solidFill>
                <a:latin typeface="Times New Roman" panose="02020603050405020304" pitchFamily="18" charset="0"/>
              </a:rPr>
              <a:t>Principles for Writing Successful</a:t>
            </a:r>
            <a:r>
              <a:rPr lang="en-US" altLang="zh-CN" sz="2000" b="0" dirty="0">
                <a:solidFill>
                  <a:schemeClr val="tx1"/>
                </a:solidFill>
                <a:latin typeface="Times New Roman" panose="02020603050405020304" pitchFamily="18" charset="0"/>
              </a:rPr>
              <a:t>(简历写作原则)</a:t>
            </a:r>
            <a:endParaRPr lang="en-US" altLang="zh-CN" sz="200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●Actively express your skills, abilities and excellence.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●Emphasize the outstanding information instead of the common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information.</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●Put the employer’s concerned information in the first place.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●Capitalize the main headings to make them stand out on the page.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●Use phrases rather than complete sentences.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●List your most resent education and employment experience first.</a:t>
            </a:r>
            <a:r>
              <a:rPr lang="en-US" altLang="zh-CN" sz="2000" dirty="0">
                <a:solidFill>
                  <a:schemeClr val="tx1"/>
                </a:solidFill>
                <a:latin typeface="Times New Roman" panose="02020603050405020304" pitchFamily="18" charset="0"/>
              </a:rPr>
              <a:t> </a:t>
            </a: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a:xfrm>
            <a:off x="971550" y="0"/>
            <a:ext cx="7961313" cy="5360988"/>
          </a:xfrm>
        </p:spPr>
        <p:txBody>
          <a:bodyPr vert="horz" wrap="square" lIns="91440" tIns="45720" rIns="91440" bIns="45720" anchor="t" anchorCtr="0"/>
          <a:p>
            <a:pPr>
              <a:buNone/>
            </a:pPr>
            <a:r>
              <a:rPr lang="en-US" altLang="zh-CN" sz="2400" i="1" dirty="0">
                <a:solidFill>
                  <a:srgbClr val="282917"/>
                </a:solidFill>
                <a:latin typeface="Times New Roman" panose="02020603050405020304" pitchFamily="18" charset="0"/>
              </a:rPr>
              <a:t>Task 1</a:t>
            </a:r>
            <a:endParaRPr lang="zh-CN" altLang="zh-CN" sz="2400" dirty="0">
              <a:solidFill>
                <a:srgbClr val="FF0000"/>
              </a:solidFill>
              <a:latin typeface="Times New Roman" panose="02020603050405020304" pitchFamily="18" charset="0"/>
            </a:endParaRPr>
          </a:p>
          <a:p>
            <a:pPr>
              <a:buNone/>
            </a:pPr>
            <a:r>
              <a:rPr lang="en-US" altLang="zh-CN" sz="2400" dirty="0">
                <a:solidFill>
                  <a:srgbClr val="282917"/>
                </a:solidFill>
                <a:latin typeface="Times New Roman" panose="02020603050405020304" pitchFamily="18" charset="0"/>
              </a:rPr>
              <a:t>Directions: Reading and Comprehension. </a:t>
            </a:r>
            <a:endParaRPr lang="en-US" altLang="zh-CN" sz="2400" dirty="0">
              <a:solidFill>
                <a:srgbClr val="FF0000"/>
              </a:solidFill>
              <a:latin typeface="Times New Roman" panose="02020603050405020304" pitchFamily="18" charset="0"/>
            </a:endParaRPr>
          </a:p>
          <a:p>
            <a:pPr>
              <a:buNone/>
            </a:pPr>
            <a:endParaRPr lang="zh-CN"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1. The purpose of a resume is to </a:t>
            </a:r>
            <a:r>
              <a:rPr lang="en-US" altLang="zh-CN" sz="2000" b="0" u="sng"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 ask for a job               B. provide evidence of your qualifications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 get a job interview     D. get to know the company</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2. The main message in a basic resume is </a:t>
            </a:r>
            <a:r>
              <a:rPr lang="en-US" altLang="zh-CN" sz="2000" b="0" u="sng"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 one’s work experience      B. one’s education experience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 one’s accomplishments     D. one’s scores at school</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3. Which of the following statements is </a:t>
            </a:r>
            <a:r>
              <a:rPr lang="en-US" altLang="zh-CN" sz="2000" i="1" dirty="0">
                <a:solidFill>
                  <a:schemeClr val="tx1"/>
                </a:solidFill>
                <a:latin typeface="Times New Roman" panose="02020603050405020304" pitchFamily="18" charset="0"/>
              </a:rPr>
              <a:t>wrong</a:t>
            </a:r>
            <a:r>
              <a:rPr lang="en-US" altLang="zh-CN" sz="2000" b="0" dirty="0">
                <a:solidFill>
                  <a:schemeClr val="tx1"/>
                </a:solidFill>
                <a:latin typeface="Times New Roman" panose="02020603050405020304" pitchFamily="18" charset="0"/>
              </a:rPr>
              <a:t>? </a:t>
            </a:r>
            <a:r>
              <a:rPr lang="en-US" altLang="zh-CN" sz="2000" b="0" u="sng"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 A resume is an “advert” to sell you to an employer.</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B. Your qualifications and career goal will help you choose from among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three types of resumes.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 For a job-hunter, the first step in the employment process is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researching salary, benefits, and job stability in a chosen field.</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D. For a candidate, your resume should be clean and impressive</a:t>
            </a:r>
            <a:endParaRPr lang="en-US" altLang="zh-CN" sz="2000" b="0" dirty="0">
              <a:solidFill>
                <a:schemeClr val="tx1"/>
              </a:solidFill>
              <a:latin typeface="Times New Roman" panose="02020603050405020304" pitchFamily="18" charset="0"/>
            </a:endParaRPr>
          </a:p>
        </p:txBody>
      </p:sp>
      <p:sp>
        <p:nvSpPr>
          <p:cNvPr id="2" name="内容占位符 2"/>
          <p:cNvSpPr>
            <a:spLocks noGrp="1"/>
          </p:cNvSpPr>
          <p:nvPr/>
        </p:nvSpPr>
        <p:spPr>
          <a:xfrm>
            <a:off x="4363085" y="1224280"/>
            <a:ext cx="891540" cy="6788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C </a:t>
            </a:r>
            <a:endParaRPr lang="zh-CN" altLang="en-US" sz="2000" dirty="0">
              <a:latin typeface="Times New Roman" panose="02020603050405020304" pitchFamily="18" charset="0"/>
            </a:endParaRPr>
          </a:p>
        </p:txBody>
      </p:sp>
      <p:sp>
        <p:nvSpPr>
          <p:cNvPr id="3" name="内容占位符 2"/>
          <p:cNvSpPr>
            <a:spLocks noGrp="1"/>
          </p:cNvSpPr>
          <p:nvPr/>
        </p:nvSpPr>
        <p:spPr>
          <a:xfrm>
            <a:off x="5254625" y="2341245"/>
            <a:ext cx="891540" cy="6788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B </a:t>
            </a:r>
            <a:endParaRPr lang="zh-CN" altLang="en-US" sz="2000" dirty="0">
              <a:latin typeface="Times New Roman" panose="02020603050405020304" pitchFamily="18" charset="0"/>
            </a:endParaRPr>
          </a:p>
        </p:txBody>
      </p:sp>
      <p:sp>
        <p:nvSpPr>
          <p:cNvPr id="4" name="内容占位符 2"/>
          <p:cNvSpPr>
            <a:spLocks noGrp="1"/>
          </p:cNvSpPr>
          <p:nvPr/>
        </p:nvSpPr>
        <p:spPr>
          <a:xfrm>
            <a:off x="6024245" y="3429000"/>
            <a:ext cx="891540" cy="6788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C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p:txBody>
          <a:bodyPr vert="horz" wrap="square" lIns="91440" tIns="45720" rIns="91440" bIns="45720" anchor="ctr" anchorCtr="0"/>
          <a:p>
            <a:endParaRPr lang="zh-CN" altLang="en-US" dirty="0"/>
          </a:p>
        </p:txBody>
      </p:sp>
      <p:sp>
        <p:nvSpPr>
          <p:cNvPr id="11267" name="Rectangle 3"/>
          <p:cNvSpPr>
            <a:spLocks noGrp="1"/>
          </p:cNvSpPr>
          <p:nvPr>
            <p:ph idx="1"/>
          </p:nvPr>
        </p:nvSpPr>
        <p:spPr/>
        <p:txBody>
          <a:bodyPr vert="horz" wrap="square" lIns="91440" tIns="45720" rIns="91440" bIns="45720" anchor="t" anchorCtr="0"/>
          <a:p>
            <a:pPr>
              <a:buNone/>
            </a:pPr>
            <a:r>
              <a:rPr lang="en-US" altLang="zh-CN" sz="2000" b="0" dirty="0">
                <a:solidFill>
                  <a:schemeClr val="tx1"/>
                </a:solidFill>
                <a:latin typeface="Times New Roman" panose="02020603050405020304" pitchFamily="18" charset="0"/>
              </a:rPr>
              <a:t>4. An effective resume style for those who have changed jobs frequently is the </a:t>
            </a:r>
            <a:r>
              <a:rPr lang="en-US" altLang="zh-CN" sz="2000" b="0" u="sng"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 Basic resume B. Chronological resume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 Informal resume D. Functional resume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5. Which of the following statements about the Education section of your resume is most accurate? </a:t>
            </a:r>
            <a:r>
              <a:rPr lang="en-US" altLang="zh-CN" sz="2000" b="0" u="sng"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A. List all the college courses you have taken to give the employer a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complete picture.</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B. List only colleges where you have completed degrees or certificate </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programs.</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C. Always List seminars and workshops as well as colleges attended.</a:t>
            </a:r>
            <a:endParaRPr lang="en-US" altLang="zh-CN" sz="2000" b="0" dirty="0">
              <a:solidFill>
                <a:schemeClr val="tx1"/>
              </a:solidFill>
              <a:latin typeface="Times New Roman" panose="02020603050405020304" pitchFamily="18" charset="0"/>
            </a:endParaRPr>
          </a:p>
          <a:p>
            <a:pPr>
              <a:buNone/>
            </a:pPr>
            <a:r>
              <a:rPr lang="en-US" altLang="zh-CN" sz="2000" b="0" dirty="0">
                <a:solidFill>
                  <a:schemeClr val="tx1"/>
                </a:solidFill>
                <a:latin typeface="Times New Roman" panose="02020603050405020304" pitchFamily="18" charset="0"/>
              </a:rPr>
              <a:t>     D. List all the optional courses you have taken in college</a:t>
            </a:r>
            <a:endParaRPr lang="en-US" altLang="zh-CN" sz="2000" b="0" dirty="0">
              <a:solidFill>
                <a:schemeClr val="tx1"/>
              </a:solidFill>
              <a:latin typeface="Times New Roman" panose="02020603050405020304" pitchFamily="18" charset="0"/>
            </a:endParaRPr>
          </a:p>
          <a:p>
            <a:endParaRPr lang="zh-CN" altLang="en-US" dirty="0"/>
          </a:p>
        </p:txBody>
      </p:sp>
      <p:sp>
        <p:nvSpPr>
          <p:cNvPr id="2" name="内容占位符 2"/>
          <p:cNvSpPr>
            <a:spLocks noGrp="1"/>
          </p:cNvSpPr>
          <p:nvPr/>
        </p:nvSpPr>
        <p:spPr>
          <a:xfrm>
            <a:off x="1793240" y="1393190"/>
            <a:ext cx="891540" cy="6788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D</a:t>
            </a:r>
            <a:endParaRPr lang="zh-CN" altLang="en-US" sz="2000" dirty="0">
              <a:latin typeface="Times New Roman" panose="02020603050405020304" pitchFamily="18" charset="0"/>
            </a:endParaRPr>
          </a:p>
        </p:txBody>
      </p:sp>
      <p:sp>
        <p:nvSpPr>
          <p:cNvPr id="3" name="内容占位符 2"/>
          <p:cNvSpPr>
            <a:spLocks noGrp="1"/>
          </p:cNvSpPr>
          <p:nvPr/>
        </p:nvSpPr>
        <p:spPr>
          <a:xfrm>
            <a:off x="4126230" y="2887345"/>
            <a:ext cx="891540" cy="6788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buNone/>
            </a:pPr>
            <a:r>
              <a:rPr lang="en-US" altLang="zh-CN" sz="2000" dirty="0">
                <a:latin typeface="Times New Roman" panose="02020603050405020304" pitchFamily="18" charset="0"/>
              </a:rPr>
              <a:t> C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tags/tag1.xml><?xml version="1.0" encoding="utf-8"?>
<p:tagLst xmlns:p="http://schemas.openxmlformats.org/presentationml/2006/main">
  <p:tag name="KSO_WPP_MARK_KEY" val="f7edfb43-6a68-43c0-abd4-4103b9871c25"/>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oAutofit/>
        <a:scene3d>
          <a:camera prst="orthographicFront"/>
          <a:lightRig rig="threePt" dir="t"/>
        </a:scene3d>
      </a:bodyPr>
      <a:lstStyle>
        <a:defPPr>
          <a:defRPr lang="zh-CN" altLang="en-US">
            <a:ln w="22225">
              <a:solidFill>
                <a:schemeClr val="accent2"/>
              </a:solidFill>
              <a:prstDash val="solid"/>
            </a:ln>
            <a:solidFill>
              <a:schemeClr val="accent2">
                <a:lumMod val="40000"/>
                <a:lumOff val="60000"/>
              </a:schemeClr>
            </a:solidFill>
            <a:effectLst/>
          </a:defRPr>
        </a:defPPr>
      </a:lstStyle>
    </a:tx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22001</Words>
  <Application>WPS 演示</Application>
  <PresentationFormat/>
  <Paragraphs>616</Paragraphs>
  <Slides>43</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43</vt:i4>
      </vt:variant>
    </vt:vector>
  </HeadingPairs>
  <TitlesOfParts>
    <vt:vector size="55" baseType="lpstr">
      <vt:lpstr>Arial</vt:lpstr>
      <vt:lpstr>宋体</vt:lpstr>
      <vt:lpstr>Wingdings</vt:lpstr>
      <vt:lpstr>Verdana</vt:lpstr>
      <vt:lpstr>Cambria Math</vt:lpstr>
      <vt:lpstr>黑体</vt:lpstr>
      <vt:lpstr>Times New Roman</vt:lpstr>
      <vt:lpstr>微软雅黑</vt:lpstr>
      <vt:lpstr>Arial Unicode MS</vt:lpstr>
      <vt:lpstr>Calibri</vt:lpstr>
      <vt:lpstr>437TGp_bizpeople_light_ani</vt:lpstr>
      <vt:lpstr>1_437TGp_bizpeople_light_ani</vt:lpstr>
      <vt:lpstr> Unit 15  Resume 简历 </vt:lpstr>
      <vt:lpstr> Ⅰ. Learning Objectives</vt:lpstr>
      <vt:lpstr>Ⅱ.Leading-in </vt:lpstr>
      <vt:lpstr>PowerPoint 演示文稿</vt:lpstr>
      <vt:lpstr>PowerPoint 演示文稿</vt:lpstr>
      <vt:lpstr>PowerPoint 演示文稿</vt:lpstr>
      <vt:lpstr>PowerPoint 演示文稿</vt:lpstr>
      <vt:lpstr>PowerPoint 演示文稿</vt:lpstr>
      <vt:lpstr>PowerPoint 演示文稿</vt:lpstr>
      <vt:lpstr> Ⅲ. Formatting                                       Case 1:   </vt:lpstr>
      <vt:lpstr>PowerPoint 演示文稿</vt:lpstr>
      <vt:lpstr>PowerPoint 演示文稿</vt:lpstr>
      <vt:lpstr>Task 2 Directions: Read the sample and answer the following questions. </vt:lpstr>
      <vt:lpstr>PowerPoint 演示文稿</vt:lpstr>
      <vt:lpstr>Case 2:  A functional resume </vt:lpstr>
      <vt:lpstr>PowerPoint 演示文稿</vt:lpstr>
      <vt:lpstr>PowerPoint 演示文稿</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Ⅴ Strategy </vt:lpstr>
      <vt:lpstr>VI. Practice                                     Task 4  Directions: Translate the following English sentences to Chinese and vice versa.   </vt:lpstr>
      <vt:lpstr>PowerPoint 演示文稿</vt:lpstr>
      <vt:lpstr>Task 5  Directions: Complete the following resume with the proper forms of the words or phrases given in the box.   </vt:lpstr>
      <vt:lpstr>PowerPoint 演示文稿</vt:lpstr>
      <vt:lpstr>PowerPoint 演示文稿</vt:lpstr>
      <vt:lpstr> Task 6  Directions: Write a resume according to the given situation. </vt:lpstr>
      <vt:lpstr>PowerPoint 演示文稿</vt:lpstr>
      <vt:lpstr>PowerPoint 演示文稿</vt:lpstr>
      <vt:lpstr>VII. Read for Reference                           Sample 1 </vt:lpstr>
      <vt:lpstr>PowerPoint 演示文稿</vt:lpstr>
      <vt:lpstr>Sample2</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270</cp:revision>
  <dcterms:created xsi:type="dcterms:W3CDTF">2007-05-12T02:23:00Z</dcterms:created>
  <dcterms:modified xsi:type="dcterms:W3CDTF">2024-06-06T11:28:17Z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2C2CD15507834177A15CDDE84E0F80A7</vt:lpwstr>
  </property>
</Properties>
</file>